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3"/>
  </p:notesMasterIdLst>
  <p:handoutMasterIdLst>
    <p:handoutMasterId r:id="rId44"/>
  </p:handoutMasterIdLst>
  <p:sldIdLst>
    <p:sldId id="402" r:id="rId2"/>
    <p:sldId id="370" r:id="rId3"/>
    <p:sldId id="405" r:id="rId4"/>
    <p:sldId id="417" r:id="rId5"/>
    <p:sldId id="406" r:id="rId6"/>
    <p:sldId id="371" r:id="rId7"/>
    <p:sldId id="372" r:id="rId8"/>
    <p:sldId id="373" r:id="rId9"/>
    <p:sldId id="374" r:id="rId10"/>
    <p:sldId id="375" r:id="rId11"/>
    <p:sldId id="376" r:id="rId12"/>
    <p:sldId id="403" r:id="rId13"/>
    <p:sldId id="377" r:id="rId14"/>
    <p:sldId id="379" r:id="rId15"/>
    <p:sldId id="378" r:id="rId16"/>
    <p:sldId id="381" r:id="rId17"/>
    <p:sldId id="380" r:id="rId18"/>
    <p:sldId id="418" r:id="rId19"/>
    <p:sldId id="420" r:id="rId20"/>
    <p:sldId id="404" r:id="rId21"/>
    <p:sldId id="382" r:id="rId22"/>
    <p:sldId id="383" r:id="rId23"/>
    <p:sldId id="384" r:id="rId24"/>
    <p:sldId id="385" r:id="rId25"/>
    <p:sldId id="419"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9" userDrawn="1">
          <p15:clr>
            <a:srgbClr val="A4A3A4"/>
          </p15:clr>
        </p15:guide>
        <p15:guide id="2" pos="2309" userDrawn="1">
          <p15:clr>
            <a:srgbClr val="A4A3A4"/>
          </p15:clr>
        </p15:guide>
        <p15:guide id="3" orient="horz" pos="3025" userDrawn="1">
          <p15:clr>
            <a:srgbClr val="A4A3A4"/>
          </p15:clr>
        </p15:guide>
        <p15:guide id="4"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J Mattson" initials="LJM" lastIdx="1" clrIdx="0"/>
  <p:cmAuthor id="1" name="Abigail Enghirst" initials="AE" lastIdx="10" clrIdx="1"/>
  <p:cmAuthor id="2" name="Caissie, Joseph A (CED)" initials="CJA(" lastIdx="5" clrIdx="2">
    <p:extLst>
      <p:ext uri="{19B8F6BF-5375-455C-9EA6-DF929625EA0E}">
        <p15:presenceInfo xmlns:p15="http://schemas.microsoft.com/office/powerpoint/2012/main" userId="Caissie, Joseph A (C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70569" autoAdjust="0"/>
  </p:normalViewPr>
  <p:slideViewPr>
    <p:cSldViewPr snapToGrid="0" snapToObjects="1">
      <p:cViewPr varScale="1">
        <p:scale>
          <a:sx n="111" d="100"/>
          <a:sy n="111" d="100"/>
        </p:scale>
        <p:origin x="1452" y="96"/>
      </p:cViewPr>
      <p:guideLst>
        <p:guide orient="horz" pos="2160"/>
        <p:guide pos="2880"/>
      </p:guideLst>
    </p:cSldViewPr>
  </p:slideViewPr>
  <p:outlineViewPr>
    <p:cViewPr>
      <p:scale>
        <a:sx n="33" d="100"/>
        <a:sy n="33" d="100"/>
      </p:scale>
      <p:origin x="258" y="0"/>
    </p:cViewPr>
  </p:outlineViewPr>
  <p:notesTextViewPr>
    <p:cViewPr>
      <p:scale>
        <a:sx n="75" d="100"/>
        <a:sy n="75" d="100"/>
      </p:scale>
      <p:origin x="0" y="0"/>
    </p:cViewPr>
  </p:notesTextViewPr>
  <p:sorterViewPr>
    <p:cViewPr>
      <p:scale>
        <a:sx n="100" d="100"/>
        <a:sy n="100" d="100"/>
      </p:scale>
      <p:origin x="0" y="0"/>
    </p:cViewPr>
  </p:sorterViewPr>
  <p:notesViewPr>
    <p:cSldViewPr snapToGrid="0" snapToObjects="1">
      <p:cViewPr>
        <p:scale>
          <a:sx n="130" d="100"/>
          <a:sy n="130" d="100"/>
        </p:scale>
        <p:origin x="2772" y="-1236"/>
      </p:cViewPr>
      <p:guideLst>
        <p:guide orient="horz" pos="3029"/>
        <p:guide pos="2309"/>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1"/>
            <a:ext cx="3169920" cy="480060"/>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defRPr sz="1100" noProof="1">
                <a:latin typeface="Times New Roman" pitchFamily="18" charset="0"/>
              </a:defRPr>
            </a:lvl1pPr>
          </a:lstStyle>
          <a:p>
            <a:endParaRPr lang="en-US" dirty="0"/>
          </a:p>
        </p:txBody>
      </p:sp>
      <p:sp>
        <p:nvSpPr>
          <p:cNvPr id="81923" name="Rectangle 3"/>
          <p:cNvSpPr>
            <a:spLocks noGrp="1" noChangeArrowheads="1"/>
          </p:cNvSpPr>
          <p:nvPr>
            <p:ph type="dt" sz="quarter" idx="1"/>
          </p:nvPr>
        </p:nvSpPr>
        <p:spPr bwMode="auto">
          <a:xfrm>
            <a:off x="4143592" y="1"/>
            <a:ext cx="3169920" cy="480060"/>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lgn="r">
              <a:defRPr sz="1100" noProof="1">
                <a:latin typeface="Times New Roman" pitchFamily="18" charset="0"/>
              </a:defRPr>
            </a:lvl1pPr>
          </a:lstStyle>
          <a:p>
            <a:endParaRPr lang="de-DE"/>
          </a:p>
        </p:txBody>
      </p:sp>
      <p:sp>
        <p:nvSpPr>
          <p:cNvPr id="81924" name="Rectangle 4"/>
          <p:cNvSpPr>
            <a:spLocks noGrp="1" noChangeArrowheads="1"/>
          </p:cNvSpPr>
          <p:nvPr>
            <p:ph type="ftr" sz="quarter" idx="2"/>
          </p:nvPr>
        </p:nvSpPr>
        <p:spPr bwMode="auto">
          <a:xfrm>
            <a:off x="1" y="9119477"/>
            <a:ext cx="3169920" cy="480060"/>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defRPr sz="1100" noProof="1">
                <a:latin typeface="Times New Roman" pitchFamily="18" charset="0"/>
              </a:defRPr>
            </a:lvl1pPr>
          </a:lstStyle>
          <a:p>
            <a:endParaRPr lang="en-US" dirty="0"/>
          </a:p>
        </p:txBody>
      </p:sp>
      <p:sp>
        <p:nvSpPr>
          <p:cNvPr id="81925" name="Rectangle 5"/>
          <p:cNvSpPr>
            <a:spLocks noGrp="1" noChangeArrowheads="1"/>
          </p:cNvSpPr>
          <p:nvPr>
            <p:ph type="sldNum" sz="quarter" idx="3"/>
          </p:nvPr>
        </p:nvSpPr>
        <p:spPr bwMode="auto">
          <a:xfrm>
            <a:off x="4143592" y="9119477"/>
            <a:ext cx="3169920" cy="480060"/>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lgn="r">
              <a:defRPr sz="1100" noProof="1">
                <a:latin typeface="Times New Roman" pitchFamily="18" charset="0"/>
              </a:defRPr>
            </a:lvl1pPr>
          </a:lstStyle>
          <a:p>
            <a:fld id="{F69508C8-31E9-4653-B06D-D82D42A41F70}" type="slidenum">
              <a:rPr/>
              <a:pPr/>
              <a:t>‹#›</a:t>
            </a:fld>
            <a:endParaRPr lang="en-US" dirty="0"/>
          </a:p>
        </p:txBody>
      </p:sp>
    </p:spTree>
    <p:extLst>
      <p:ext uri="{BB962C8B-B14F-4D97-AF65-F5344CB8AC3E}">
        <p14:creationId xmlns:p14="http://schemas.microsoft.com/office/powerpoint/2010/main" val="2025261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3169920" cy="480060"/>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defRPr sz="1100">
                <a:latin typeface="Times New Roman" pitchFamily="18" charset="0"/>
              </a:defRPr>
            </a:lvl1pPr>
          </a:lstStyle>
          <a:p>
            <a:endParaRPr lang="de-DE"/>
          </a:p>
        </p:txBody>
      </p:sp>
      <p:sp>
        <p:nvSpPr>
          <p:cNvPr id="8195" name="Rectangle 3"/>
          <p:cNvSpPr>
            <a:spLocks noGrp="1" noChangeArrowheads="1"/>
          </p:cNvSpPr>
          <p:nvPr>
            <p:ph type="dt" idx="1"/>
          </p:nvPr>
        </p:nvSpPr>
        <p:spPr bwMode="auto">
          <a:xfrm>
            <a:off x="4143592" y="1"/>
            <a:ext cx="3169920" cy="480060"/>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lvl1pPr algn="r">
              <a:defRPr sz="1100">
                <a:latin typeface="Times New Roman" pitchFamily="18" charset="0"/>
              </a:defRPr>
            </a:lvl1pPr>
          </a:lstStyle>
          <a:p>
            <a:endParaRPr lang="de-DE"/>
          </a:p>
        </p:txBody>
      </p:sp>
      <p:sp>
        <p:nvSpPr>
          <p:cNvPr id="819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731521" y="4560573"/>
            <a:ext cx="5852160" cy="4320540"/>
          </a:xfrm>
          <a:prstGeom prst="rect">
            <a:avLst/>
          </a:prstGeom>
          <a:noFill/>
          <a:ln w="9525">
            <a:noFill/>
            <a:miter lim="800000"/>
            <a:headEnd/>
            <a:tailEnd/>
          </a:ln>
          <a:effectLst/>
        </p:spPr>
        <p:txBody>
          <a:bodyPr vert="horz" wrap="square" lIns="96602" tIns="48301" rIns="96602" bIns="48301"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8198" name="Rectangle 6"/>
          <p:cNvSpPr>
            <a:spLocks noGrp="1" noChangeArrowheads="1"/>
          </p:cNvSpPr>
          <p:nvPr>
            <p:ph type="ftr" sz="quarter" idx="4"/>
          </p:nvPr>
        </p:nvSpPr>
        <p:spPr bwMode="auto">
          <a:xfrm>
            <a:off x="1" y="9119477"/>
            <a:ext cx="3169920" cy="480060"/>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defRPr sz="1100">
                <a:latin typeface="Times New Roman" pitchFamily="18" charset="0"/>
              </a:defRPr>
            </a:lvl1pPr>
          </a:lstStyle>
          <a:p>
            <a:endParaRPr lang="de-DE"/>
          </a:p>
        </p:txBody>
      </p:sp>
      <p:sp>
        <p:nvSpPr>
          <p:cNvPr id="8199" name="Rectangle 7"/>
          <p:cNvSpPr>
            <a:spLocks noGrp="1" noChangeArrowheads="1"/>
          </p:cNvSpPr>
          <p:nvPr>
            <p:ph type="sldNum" sz="quarter" idx="5"/>
          </p:nvPr>
        </p:nvSpPr>
        <p:spPr bwMode="auto">
          <a:xfrm>
            <a:off x="4143592" y="9119477"/>
            <a:ext cx="3169920" cy="480060"/>
          </a:xfrm>
          <a:prstGeom prst="rect">
            <a:avLst/>
          </a:prstGeom>
          <a:noFill/>
          <a:ln w="9525">
            <a:noFill/>
            <a:miter lim="800000"/>
            <a:headEnd/>
            <a:tailEnd/>
          </a:ln>
          <a:effectLst/>
        </p:spPr>
        <p:txBody>
          <a:bodyPr vert="horz" wrap="square" lIns="96602" tIns="48301" rIns="96602" bIns="48301" numCol="1" anchor="b" anchorCtr="0" compatLnSpc="1">
            <a:prstTxWarp prst="textNoShape">
              <a:avLst/>
            </a:prstTxWarp>
          </a:bodyPr>
          <a:lstStyle>
            <a:lvl1pPr algn="r">
              <a:defRPr sz="1100">
                <a:latin typeface="Times New Roman" pitchFamily="18" charset="0"/>
              </a:defRPr>
            </a:lvl1pPr>
          </a:lstStyle>
          <a:p>
            <a:fld id="{B550DEAF-72FD-4A26-873D-00FB742DFBCC}" type="slidenum">
              <a:rPr lang="de-DE"/>
              <a:pPr/>
              <a:t>‹#›</a:t>
            </a:fld>
            <a:endParaRPr lang="de-DE"/>
          </a:p>
        </p:txBody>
      </p:sp>
    </p:spTree>
    <p:extLst>
      <p:ext uri="{BB962C8B-B14F-4D97-AF65-F5344CB8AC3E}">
        <p14:creationId xmlns:p14="http://schemas.microsoft.com/office/powerpoint/2010/main" val="3325910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0DEAF-72FD-4A26-873D-00FB742DFBCC}" type="slidenum">
              <a:rPr lang="de-DE" smtClean="0"/>
              <a:pPr/>
              <a:t>1</a:t>
            </a:fld>
            <a:endParaRPr lang="de-DE"/>
          </a:p>
        </p:txBody>
      </p:sp>
    </p:spTree>
    <p:extLst>
      <p:ext uri="{BB962C8B-B14F-4D97-AF65-F5344CB8AC3E}">
        <p14:creationId xmlns:p14="http://schemas.microsoft.com/office/powerpoint/2010/main" val="372371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Office of the State Assessor</a:t>
            </a:r>
          </a:p>
        </p:txBody>
      </p:sp>
      <p:sp>
        <p:nvSpPr>
          <p:cNvPr id="7" name="Rectangle 7"/>
          <p:cNvSpPr>
            <a:spLocks noGrp="1" noChangeArrowheads="1"/>
          </p:cNvSpPr>
          <p:nvPr>
            <p:ph type="sldNum" sz="quarter" idx="5"/>
          </p:nvPr>
        </p:nvSpPr>
        <p:spPr>
          <a:ln/>
        </p:spPr>
        <p:txBody>
          <a:bodyPr/>
          <a:lstStyle/>
          <a:p>
            <a:fld id="{EEA3265C-17B6-4D91-B077-7AE573CCB68C}" type="slidenum">
              <a:rPr lang="en-US" altLang="en-US"/>
              <a:pPr/>
              <a:t>2</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944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ltLang="en-US"/>
              <a:t>Office of the State Assessor</a:t>
            </a:r>
          </a:p>
        </p:txBody>
      </p:sp>
      <p:sp>
        <p:nvSpPr>
          <p:cNvPr id="7" name="Rectangle 7"/>
          <p:cNvSpPr>
            <a:spLocks noGrp="1" noChangeArrowheads="1"/>
          </p:cNvSpPr>
          <p:nvPr>
            <p:ph type="sldNum" sz="quarter" idx="5"/>
          </p:nvPr>
        </p:nvSpPr>
        <p:spPr>
          <a:ln/>
        </p:spPr>
        <p:txBody>
          <a:bodyPr/>
          <a:lstStyle/>
          <a:p>
            <a:fld id="{543D5FB6-FA6B-41A1-8F90-766AF9CB6952}" type="slidenum">
              <a:rPr lang="en-US" altLang="en-US"/>
              <a:pPr/>
              <a:t>6</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1017768" y="4710776"/>
            <a:ext cx="5597718" cy="4461858"/>
          </a:xfrm>
        </p:spPr>
        <p:txBody>
          <a:bodyPr/>
          <a:lstStyle/>
          <a:p>
            <a:endParaRPr lang="en-US" altLang="en-US"/>
          </a:p>
        </p:txBody>
      </p:sp>
    </p:spTree>
    <p:extLst>
      <p:ext uri="{BB962C8B-B14F-4D97-AF65-F5344CB8AC3E}">
        <p14:creationId xmlns:p14="http://schemas.microsoft.com/office/powerpoint/2010/main" val="119058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alphaModFix amt="24000"/>
            <a:lum/>
          </a:blip>
          <a:srcRect/>
          <a:stretch>
            <a:fillRect t="15000" b="-12000"/>
          </a:stretch>
        </a:blipFill>
        <a:effectLst/>
      </p:bgPr>
    </p:bg>
    <p:spTree>
      <p:nvGrpSpPr>
        <p:cNvPr id="1" name=""/>
        <p:cNvGrpSpPr/>
        <p:nvPr/>
      </p:nvGrpSpPr>
      <p:grpSpPr>
        <a:xfrm>
          <a:off x="0" y="0"/>
          <a:ext cx="0" cy="0"/>
          <a:chOff x="0" y="0"/>
          <a:chExt cx="0" cy="0"/>
        </a:xfrm>
      </p:grpSpPr>
      <p:sp>
        <p:nvSpPr>
          <p:cNvPr id="12" name="Rectangle 11"/>
          <p:cNvSpPr/>
          <p:nvPr/>
        </p:nvSpPr>
        <p:spPr>
          <a:xfrm>
            <a:off x="-7749" y="-7749"/>
            <a:ext cx="9151749" cy="1697064"/>
          </a:xfrm>
          <a:prstGeom prst="rect">
            <a:avLst/>
          </a:prstGeom>
          <a:gradFill>
            <a:gsLst>
              <a:gs pos="4170">
                <a:srgbClr val="003764">
                  <a:alpha val="60000"/>
                </a:srgbClr>
              </a:gs>
              <a:gs pos="96000">
                <a:srgbClr val="003764">
                  <a:alpha val="60000"/>
                </a:srgbClr>
              </a:gs>
              <a:gs pos="90000">
                <a:srgbClr val="003764">
                  <a:alpha val="80000"/>
                </a:srgbClr>
              </a:gs>
              <a:gs pos="0">
                <a:srgbClr val="003764">
                  <a:alpha val="30000"/>
                </a:srgbClr>
              </a:gs>
              <a:gs pos="10000">
                <a:srgbClr val="003764">
                  <a:alpha val="80000"/>
                </a:srgbClr>
              </a:gs>
              <a:gs pos="100000">
                <a:srgbClr val="003764">
                  <a:alpha val="3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019300" y="2209800"/>
            <a:ext cx="6667500" cy="1143000"/>
          </a:xfrm>
          <a:prstGeom prst="rect">
            <a:avLst/>
          </a:prstGeom>
        </p:spPr>
        <p:txBody>
          <a:bodyPr/>
          <a:lstStyle>
            <a:lvl1pPr algn="l">
              <a:defRPr b="1" baseline="0">
                <a:solidFill>
                  <a:srgbClr val="002060"/>
                </a:solidFill>
              </a:defRPr>
            </a:lvl1pPr>
          </a:lstStyle>
          <a:p>
            <a:r>
              <a:rPr lang="en-US"/>
              <a:t>Click to edit Master title style</a:t>
            </a:r>
            <a:endParaRPr lang="en-US" dirty="0"/>
          </a:p>
        </p:txBody>
      </p:sp>
      <p:sp>
        <p:nvSpPr>
          <p:cNvPr id="7" name="Subtitle 2"/>
          <p:cNvSpPr>
            <a:spLocks noGrp="1"/>
          </p:cNvSpPr>
          <p:nvPr>
            <p:ph type="subTitle" idx="1"/>
          </p:nvPr>
        </p:nvSpPr>
        <p:spPr>
          <a:xfrm>
            <a:off x="2019300" y="3352800"/>
            <a:ext cx="57531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9"/>
          <p:cNvSpPr>
            <a:spLocks noGrp="1"/>
          </p:cNvSpPr>
          <p:nvPr>
            <p:ph type="body" sz="quarter" idx="10"/>
          </p:nvPr>
        </p:nvSpPr>
        <p:spPr>
          <a:xfrm>
            <a:off x="2895600" y="5105400"/>
            <a:ext cx="3429000" cy="609600"/>
          </a:xfrm>
        </p:spPr>
        <p:txBody>
          <a:bodyPr/>
          <a:lstStyle>
            <a:lvl1pPr marL="0" indent="0">
              <a:buNone/>
              <a:defRPr/>
            </a:lvl1pPr>
          </a:lstStyle>
          <a:p>
            <a:pPr lvl="0"/>
            <a:r>
              <a:rPr lang="en-US"/>
              <a:t>Edit Master text styles</a:t>
            </a:r>
          </a:p>
        </p:txBody>
      </p:sp>
      <p:pic>
        <p:nvPicPr>
          <p:cNvPr id="14" name="Picture 2" descr="http://ltgov.alaska.gov/campbell_media/state_seal/seal.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3974646" y="205329"/>
            <a:ext cx="1270908" cy="1270908"/>
          </a:xfrm>
          <a:prstGeom prst="rect">
            <a:avLst/>
          </a:prstGeom>
          <a:noFill/>
        </p:spPr>
      </p:pic>
    </p:spTree>
    <p:extLst>
      <p:ext uri="{BB962C8B-B14F-4D97-AF65-F5344CB8AC3E}">
        <p14:creationId xmlns:p14="http://schemas.microsoft.com/office/powerpoint/2010/main" val="4043047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sp>
        <p:nvSpPr>
          <p:cNvPr id="8" name="Title 1"/>
          <p:cNvSpPr txBox="1">
            <a:spLocks/>
          </p:cNvSpPr>
          <p:nvPr/>
        </p:nvSpPr>
        <p:spPr>
          <a:xfrm>
            <a:off x="2743200" y="381000"/>
            <a:ext cx="6400800" cy="609600"/>
          </a:xfrm>
          <a:prstGeom prst="rect">
            <a:avLst/>
          </a:prstGeom>
        </p:spPr>
        <p:txBody>
          <a:bodyPr/>
          <a:lstStyle>
            <a:lvl1pPr algn="r" defTabSz="914400" rtl="0" eaLnBrk="1" latinLnBrk="0" hangingPunct="1">
              <a:spcBef>
                <a:spcPct val="0"/>
              </a:spcBef>
              <a:buNone/>
              <a:defRPr sz="2800" kern="1200" baseline="0">
                <a:solidFill>
                  <a:schemeClr val="bg1">
                    <a:lumMod val="8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49523137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
        <p:nvSpPr>
          <p:cNvPr id="7" name="Title 1"/>
          <p:cNvSpPr>
            <a:spLocks noGrp="1"/>
          </p:cNvSpPr>
          <p:nvPr>
            <p:ph type="title"/>
          </p:nvPr>
        </p:nvSpPr>
        <p:spPr>
          <a:xfrm>
            <a:off x="2743200" y="381000"/>
            <a:ext cx="6400800" cy="6096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54263992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50593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Tree>
    <p:extLst>
      <p:ext uri="{BB962C8B-B14F-4D97-AF65-F5344CB8AC3E}">
        <p14:creationId xmlns:p14="http://schemas.microsoft.com/office/powerpoint/2010/main" val="194504163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75191"/>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827700" y="1695379"/>
            <a:ext cx="6711654" cy="455302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lvl1pPr>
              <a:defRPr>
                <a:latin typeface="+mj-lt"/>
              </a:defRPr>
            </a:lvl1pPr>
          </a:lstStyle>
          <a:p>
            <a:endParaRPr lang="de-DE" dirty="0"/>
          </a:p>
        </p:txBody>
      </p:sp>
      <p:sp>
        <p:nvSpPr>
          <p:cNvPr id="6" name="Slide Number Placeholder 5"/>
          <p:cNvSpPr>
            <a:spLocks noGrp="1"/>
          </p:cNvSpPr>
          <p:nvPr>
            <p:ph type="sldNum" sz="quarter" idx="12"/>
          </p:nvPr>
        </p:nvSpPr>
        <p:spPr/>
        <p:txBody>
          <a:bodyPr/>
          <a:lstStyle>
            <a:lvl1pPr>
              <a:defRPr>
                <a:solidFill>
                  <a:schemeClr val="bg1"/>
                </a:solidFill>
                <a:latin typeface="+mj-lt"/>
              </a:defRPr>
            </a:lvl1pPr>
          </a:lstStyle>
          <a:p>
            <a:fld id="{127FB048-B665-4A2F-9418-E5EC1A553E57}" type="slidenum">
              <a:rPr lang="en-US" smtClean="0"/>
              <a:pPr/>
              <a:t>‹#›</a:t>
            </a:fld>
            <a:endParaRPr lang="en-US" dirty="0"/>
          </a:p>
        </p:txBody>
      </p:sp>
      <p:sp>
        <p:nvSpPr>
          <p:cNvPr id="8" name="Text Placeholder 8"/>
          <p:cNvSpPr>
            <a:spLocks noGrp="1"/>
          </p:cNvSpPr>
          <p:nvPr>
            <p:ph type="body" sz="quarter" idx="13" hasCustomPrompt="1"/>
          </p:nvPr>
        </p:nvSpPr>
        <p:spPr>
          <a:xfrm>
            <a:off x="468086" y="1152489"/>
            <a:ext cx="7620000" cy="53340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Tree>
    <p:extLst>
      <p:ext uri="{BB962C8B-B14F-4D97-AF65-F5344CB8AC3E}">
        <p14:creationId xmlns:p14="http://schemas.microsoft.com/office/powerpoint/2010/main" val="286744460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9771"/>
          </a:xfrm>
          <a:prstGeom prst="rect">
            <a:avLst/>
          </a:prstGeom>
        </p:spPr>
        <p:txBody>
          <a:bodyPr/>
          <a:lstStyle/>
          <a:p>
            <a:r>
              <a:rPr lang="en-US"/>
              <a:t>Click to edit Master title style</a:t>
            </a:r>
            <a:endParaRPr lang="en-US" dirty="0"/>
          </a:p>
        </p:txBody>
      </p:sp>
      <p:sp>
        <p:nvSpPr>
          <p:cNvPr id="4" name="Date Placeholder 3"/>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p>
            <a:endParaRPr lang="de-DE"/>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
        <p:nvSpPr>
          <p:cNvPr id="9" name="Text Placeholder 8"/>
          <p:cNvSpPr>
            <a:spLocks noGrp="1"/>
          </p:cNvSpPr>
          <p:nvPr>
            <p:ph type="body" sz="quarter" idx="13" hasCustomPrompt="1"/>
          </p:nvPr>
        </p:nvSpPr>
        <p:spPr>
          <a:xfrm>
            <a:off x="468086" y="1152489"/>
            <a:ext cx="7620000" cy="53340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Tree>
    <p:extLst>
      <p:ext uri="{BB962C8B-B14F-4D97-AF65-F5344CB8AC3E}">
        <p14:creationId xmlns:p14="http://schemas.microsoft.com/office/powerpoint/2010/main" val="41252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Compariso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9771"/>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84711" y="1751456"/>
            <a:ext cx="3566160" cy="44512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4711" y="2307265"/>
            <a:ext cx="3566160" cy="424239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219254" y="2301948"/>
            <a:ext cx="3566160" cy="424770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127FB048-B665-4A2F-9418-E5EC1A553E57}" type="slidenum">
              <a:rPr lang="en-US" smtClean="0"/>
              <a:t>‹#›</a:t>
            </a:fld>
            <a:endParaRPr lang="en-US" dirty="0"/>
          </a:p>
        </p:txBody>
      </p:sp>
      <p:sp>
        <p:nvSpPr>
          <p:cNvPr id="10" name="Text Placeholder 8"/>
          <p:cNvSpPr>
            <a:spLocks noGrp="1"/>
          </p:cNvSpPr>
          <p:nvPr>
            <p:ph type="body" sz="quarter" idx="13" hasCustomPrompt="1"/>
          </p:nvPr>
        </p:nvSpPr>
        <p:spPr>
          <a:xfrm>
            <a:off x="468086" y="1152489"/>
            <a:ext cx="7620000" cy="53340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
        <p:nvSpPr>
          <p:cNvPr id="11" name="Text Placeholder 2"/>
          <p:cNvSpPr>
            <a:spLocks noGrp="1"/>
          </p:cNvSpPr>
          <p:nvPr>
            <p:ph type="body" idx="14"/>
          </p:nvPr>
        </p:nvSpPr>
        <p:spPr>
          <a:xfrm>
            <a:off x="4219254" y="1720536"/>
            <a:ext cx="3566160" cy="44512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4476760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ub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75191"/>
          </a:xfrm>
          <a:prstGeom prst="rect">
            <a:avLst/>
          </a:prstGeom>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a:xfrm>
            <a:off x="827700" y="1695379"/>
            <a:ext cx="6711654" cy="455302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rot="5400000">
            <a:off x="6233335" y="3263371"/>
            <a:ext cx="3859795" cy="228660"/>
          </a:xfrm>
          <a:prstGeom prst="rect">
            <a:avLst/>
          </a:prstGeom>
        </p:spPr>
        <p:txBody>
          <a:bodyPr/>
          <a:lstStyle>
            <a:lvl1pPr>
              <a:defRPr>
                <a:latin typeface="+mj-lt"/>
              </a:defRPr>
            </a:lvl1pPr>
          </a:lstStyle>
          <a:p>
            <a:endParaRPr lang="de-DE" dirty="0"/>
          </a:p>
        </p:txBody>
      </p:sp>
      <p:sp>
        <p:nvSpPr>
          <p:cNvPr id="6" name="Slide Number Placeholder 5"/>
          <p:cNvSpPr>
            <a:spLocks noGrp="1"/>
          </p:cNvSpPr>
          <p:nvPr>
            <p:ph type="sldNum" sz="quarter" idx="12"/>
          </p:nvPr>
        </p:nvSpPr>
        <p:spPr/>
        <p:txBody>
          <a:bodyPr/>
          <a:lstStyle>
            <a:lvl1pPr>
              <a:defRPr>
                <a:solidFill>
                  <a:schemeClr val="bg1"/>
                </a:solidFill>
                <a:latin typeface="+mj-lt"/>
              </a:defRPr>
            </a:lvl1pPr>
          </a:lstStyle>
          <a:p>
            <a:fld id="{127FB048-B665-4A2F-9418-E5EC1A553E57}" type="slidenum">
              <a:rPr lang="en-US" smtClean="0"/>
              <a:pPr/>
              <a:t>‹#›</a:t>
            </a:fld>
            <a:endParaRPr lang="en-US" dirty="0"/>
          </a:p>
        </p:txBody>
      </p:sp>
      <p:sp>
        <p:nvSpPr>
          <p:cNvPr id="8" name="Text Placeholder 8"/>
          <p:cNvSpPr>
            <a:spLocks noGrp="1"/>
          </p:cNvSpPr>
          <p:nvPr>
            <p:ph type="body" sz="quarter" idx="13" hasCustomPrompt="1"/>
          </p:nvPr>
        </p:nvSpPr>
        <p:spPr>
          <a:xfrm>
            <a:off x="468086" y="1152489"/>
            <a:ext cx="7620000" cy="53340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Tree>
    <p:extLst>
      <p:ext uri="{BB962C8B-B14F-4D97-AF65-F5344CB8AC3E}">
        <p14:creationId xmlns:p14="http://schemas.microsoft.com/office/powerpoint/2010/main" val="286744460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mpariso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9771"/>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84711" y="1751456"/>
            <a:ext cx="3566160" cy="44512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4711" y="2307265"/>
            <a:ext cx="3566160" cy="424239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219254" y="2301948"/>
            <a:ext cx="3566160" cy="424770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5400000">
            <a:off x="7494989" y="1828771"/>
            <a:ext cx="990599" cy="22865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233335" y="3263371"/>
            <a:ext cx="3859795" cy="228660"/>
          </a:xfrm>
          <a:prstGeom prst="rect">
            <a:avLst/>
          </a:prstGeom>
        </p:spPr>
        <p:txBody>
          <a:bodyPr/>
          <a:lstStyle/>
          <a:p>
            <a:endParaRPr lang="de-DE"/>
          </a:p>
        </p:txBody>
      </p:sp>
      <p:sp>
        <p:nvSpPr>
          <p:cNvPr id="9" name="Slide Number Placeholder 8"/>
          <p:cNvSpPr>
            <a:spLocks noGrp="1"/>
          </p:cNvSpPr>
          <p:nvPr>
            <p:ph type="sldNum" sz="quarter" idx="12"/>
          </p:nvPr>
        </p:nvSpPr>
        <p:spPr/>
        <p:txBody>
          <a:bodyPr/>
          <a:lstStyle/>
          <a:p>
            <a:fld id="{127FB048-B665-4A2F-9418-E5EC1A553E57}" type="slidenum">
              <a:rPr lang="en-US" smtClean="0"/>
              <a:t>‹#›</a:t>
            </a:fld>
            <a:endParaRPr lang="en-US" dirty="0"/>
          </a:p>
        </p:txBody>
      </p:sp>
      <p:sp>
        <p:nvSpPr>
          <p:cNvPr id="10" name="Text Placeholder 8"/>
          <p:cNvSpPr>
            <a:spLocks noGrp="1"/>
          </p:cNvSpPr>
          <p:nvPr>
            <p:ph type="body" sz="quarter" idx="13" hasCustomPrompt="1"/>
          </p:nvPr>
        </p:nvSpPr>
        <p:spPr>
          <a:xfrm>
            <a:off x="468086" y="1152489"/>
            <a:ext cx="7620000" cy="533400"/>
          </a:xfrm>
        </p:spPr>
        <p:txBody>
          <a:bodyPr>
            <a:normAutofit/>
          </a:bodyPr>
          <a:lstStyle>
            <a:lvl1pPr marL="0" indent="0">
              <a:buNone/>
              <a:defRPr sz="2400">
                <a:solidFill>
                  <a:schemeClr val="tx2"/>
                </a:solidFill>
                <a:latin typeface="+mj-lt"/>
              </a:defRPr>
            </a:lvl1pPr>
            <a:lvl2pPr marL="411480" indent="0">
              <a:buNone/>
              <a:defRPr/>
            </a:lvl2pPr>
            <a:lvl3pPr marL="777240" indent="0">
              <a:buNone/>
              <a:defRPr/>
            </a:lvl3pPr>
            <a:lvl4pPr marL="1051560" indent="0">
              <a:buNone/>
              <a:defRPr/>
            </a:lvl4pPr>
            <a:lvl5pPr marL="1325880" indent="0">
              <a:buNone/>
              <a:defRPr/>
            </a:lvl5pPr>
          </a:lstStyle>
          <a:p>
            <a:pPr lvl="0"/>
            <a:r>
              <a:rPr lang="en-US" dirty="0"/>
              <a:t>SUBTITLE</a:t>
            </a:r>
          </a:p>
        </p:txBody>
      </p:sp>
      <p:sp>
        <p:nvSpPr>
          <p:cNvPr id="11" name="Text Placeholder 2"/>
          <p:cNvSpPr>
            <a:spLocks noGrp="1"/>
          </p:cNvSpPr>
          <p:nvPr>
            <p:ph type="body" idx="14"/>
          </p:nvPr>
        </p:nvSpPr>
        <p:spPr>
          <a:xfrm>
            <a:off x="4219254" y="1720536"/>
            <a:ext cx="3566160" cy="445127"/>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4476760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1">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18738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1006"/>
            <a:ext cx="8229600" cy="4775158"/>
          </a:xfrm>
        </p:spPr>
        <p:txBody>
          <a:bodyPr/>
          <a:lstStyle>
            <a:lvl1pPr marL="0" indent="0">
              <a:buNone/>
              <a:defRPr b="1"/>
            </a:lvl1pPr>
            <a:lvl2pPr marL="568325" indent="-338138">
              <a:defRPr/>
            </a:lvl2pPr>
            <a:lvl3pPr marL="914400" indent="-346075">
              <a:defRPr/>
            </a:lvl3pPr>
            <a:lvl4pPr marL="1260475" indent="-346075">
              <a:defRPr/>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496300" y="6375264"/>
            <a:ext cx="381000" cy="358588"/>
          </a:xfrm>
        </p:spPr>
        <p:txBody>
          <a:bodyPr/>
          <a:lstStyle>
            <a:lvl1pPr algn="ctr">
              <a:defRPr>
                <a:solidFill>
                  <a:schemeClr val="bg1">
                    <a:lumMod val="95000"/>
                  </a:schemeClr>
                </a:solidFill>
              </a:defRPr>
            </a:lvl1pPr>
          </a:lstStyle>
          <a:p>
            <a:fld id="{127FB048-B665-4A2F-9418-E5EC1A553E57}" type="slidenum">
              <a:rPr lang="en-US" smtClean="0"/>
              <a:pPr/>
              <a:t>‹#›</a:t>
            </a:fld>
            <a:endParaRPr lang="en-US" dirty="0"/>
          </a:p>
        </p:txBody>
      </p:sp>
      <p:sp>
        <p:nvSpPr>
          <p:cNvPr id="8" name="Title 1"/>
          <p:cNvSpPr>
            <a:spLocks noGrp="1"/>
          </p:cNvSpPr>
          <p:nvPr>
            <p:ph type="title"/>
          </p:nvPr>
        </p:nvSpPr>
        <p:spPr>
          <a:xfrm>
            <a:off x="1193800" y="381000"/>
            <a:ext cx="6400800" cy="609600"/>
          </a:xfrm>
          <a:prstGeom prst="rect">
            <a:avLst/>
          </a:prstGeom>
        </p:spPr>
        <p:txBody>
          <a:bodyPr/>
          <a:lstStyle>
            <a:lvl1pPr algn="l">
              <a:defRPr sz="2800" b="0" baseline="0">
                <a:solidFill>
                  <a:schemeClr val="bg1"/>
                </a:solidFill>
                <a:latin typeface="+mj-lt"/>
              </a:defRPr>
            </a:lvl1pPr>
          </a:lstStyle>
          <a:p>
            <a:r>
              <a:rPr lang="en-US"/>
              <a:t>Click to edit Master title style</a:t>
            </a:r>
            <a:endParaRPr lang="en-US" dirty="0"/>
          </a:p>
        </p:txBody>
      </p:sp>
      <p:pic>
        <p:nvPicPr>
          <p:cNvPr id="3074" name="Picture 2" descr="http://ltgov.alaska.gov/campbell_media/state_seal/seal.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211083"/>
            <a:ext cx="949434" cy="949434"/>
          </a:xfrm>
          <a:prstGeom prst="rect">
            <a:avLst/>
          </a:prstGeom>
          <a:noFill/>
        </p:spPr>
      </p:pic>
    </p:spTree>
    <p:extLst>
      <p:ext uri="{BB962C8B-B14F-4D97-AF65-F5344CB8AC3E}">
        <p14:creationId xmlns:p14="http://schemas.microsoft.com/office/powerpoint/2010/main" val="150057340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27FB048-B665-4A2F-9418-E5EC1A553E57}" type="slidenum">
              <a:rPr lang="en-US" smtClean="0"/>
              <a:t>‹#›</a:t>
            </a:fld>
            <a:endParaRPr lang="en-US" dirty="0"/>
          </a:p>
        </p:txBody>
      </p:sp>
    </p:spTree>
    <p:extLst>
      <p:ext uri="{BB962C8B-B14F-4D97-AF65-F5344CB8AC3E}">
        <p14:creationId xmlns:p14="http://schemas.microsoft.com/office/powerpoint/2010/main" val="135338805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381000"/>
            <a:ext cx="6400800" cy="6096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spTree>
    <p:extLst>
      <p:ext uri="{BB962C8B-B14F-4D97-AF65-F5344CB8AC3E}">
        <p14:creationId xmlns:p14="http://schemas.microsoft.com/office/powerpoint/2010/main" val="20386205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FB048-B665-4A2F-9418-E5EC1A553E57}" type="slidenum">
              <a:rPr lang="en-US" smtClean="0"/>
              <a:t>‹#›</a:t>
            </a:fld>
            <a:endParaRPr lang="en-US" dirty="0"/>
          </a:p>
        </p:txBody>
      </p:sp>
      <p:sp>
        <p:nvSpPr>
          <p:cNvPr id="10" name="Title 1"/>
          <p:cNvSpPr>
            <a:spLocks noGrp="1"/>
          </p:cNvSpPr>
          <p:nvPr>
            <p:ph type="title"/>
          </p:nvPr>
        </p:nvSpPr>
        <p:spPr>
          <a:xfrm>
            <a:off x="2743200" y="381000"/>
            <a:ext cx="6400800" cy="6096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04214794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27FB048-B665-4A2F-9418-E5EC1A553E57}" type="slidenum">
              <a:rPr lang="en-US" smtClean="0"/>
              <a:t>‹#›</a:t>
            </a:fld>
            <a:endParaRPr lang="en-US" dirty="0"/>
          </a:p>
        </p:txBody>
      </p:sp>
      <p:sp>
        <p:nvSpPr>
          <p:cNvPr id="6" name="Title 1"/>
          <p:cNvSpPr>
            <a:spLocks noGrp="1"/>
          </p:cNvSpPr>
          <p:nvPr>
            <p:ph type="title"/>
          </p:nvPr>
        </p:nvSpPr>
        <p:spPr>
          <a:xfrm>
            <a:off x="2743200" y="381000"/>
            <a:ext cx="6400800" cy="6096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74410713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FB048-B665-4A2F-9418-E5EC1A553E57}" type="slidenum">
              <a:rPr lang="en-US" smtClean="0"/>
              <a:pPr/>
              <a:t>‹#›</a:t>
            </a:fld>
            <a:endParaRPr lang="en-US" dirty="0"/>
          </a:p>
        </p:txBody>
      </p:sp>
      <p:sp>
        <p:nvSpPr>
          <p:cNvPr id="5" name="Title 1"/>
          <p:cNvSpPr>
            <a:spLocks noGrp="1"/>
          </p:cNvSpPr>
          <p:nvPr>
            <p:ph type="title"/>
          </p:nvPr>
        </p:nvSpPr>
        <p:spPr>
          <a:xfrm>
            <a:off x="2743200" y="381000"/>
            <a:ext cx="6400800" cy="609600"/>
          </a:xfrm>
          <a:prstGeom prst="rect">
            <a:avLst/>
          </a:prstGeom>
        </p:spPr>
        <p:txBody>
          <a:bodyPr/>
          <a:lstStyle>
            <a:lvl1pPr algn="r">
              <a:defRPr sz="2800" baseline="0">
                <a:solidFill>
                  <a:schemeClr val="bg1">
                    <a:lumMod val="8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282517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162050"/>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27FB048-B665-4A2F-9418-E5EC1A553E57}" type="slidenum">
              <a:rPr lang="en-US" smtClean="0"/>
              <a:t>‹#›</a:t>
            </a:fld>
            <a:endParaRPr lang="en-US" dirty="0"/>
          </a:p>
        </p:txBody>
      </p:sp>
      <p:sp>
        <p:nvSpPr>
          <p:cNvPr id="8" name="Title 1"/>
          <p:cNvSpPr txBox="1">
            <a:spLocks/>
          </p:cNvSpPr>
          <p:nvPr/>
        </p:nvSpPr>
        <p:spPr>
          <a:xfrm>
            <a:off x="2743200" y="381000"/>
            <a:ext cx="6400800" cy="609600"/>
          </a:xfrm>
          <a:prstGeom prst="rect">
            <a:avLst/>
          </a:prstGeom>
        </p:spPr>
        <p:txBody>
          <a:bodyPr/>
          <a:lstStyle>
            <a:lvl1pPr algn="r" defTabSz="914400" rtl="0" eaLnBrk="1" latinLnBrk="0" hangingPunct="1">
              <a:spcBef>
                <a:spcPct val="0"/>
              </a:spcBef>
              <a:buNone/>
              <a:defRPr sz="2800" kern="1200" baseline="0">
                <a:solidFill>
                  <a:schemeClr val="bg1">
                    <a:lumMod val="85000"/>
                  </a:schemeClr>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4787013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4000"/>
          </a:schemeClr>
        </a:solidFill>
        <a:effectLst/>
      </p:bgPr>
    </p:bg>
    <p:spTree>
      <p:nvGrpSpPr>
        <p:cNvPr id="1" name=""/>
        <p:cNvGrpSpPr/>
        <p:nvPr/>
      </p:nvGrpSpPr>
      <p:grpSpPr>
        <a:xfrm>
          <a:off x="0" y="0"/>
          <a:ext cx="0" cy="0"/>
          <a:chOff x="0" y="0"/>
          <a:chExt cx="0" cy="0"/>
        </a:xfrm>
      </p:grpSpPr>
      <p:sp>
        <p:nvSpPr>
          <p:cNvPr id="9" name="Rectangle 8"/>
          <p:cNvSpPr/>
          <p:nvPr/>
        </p:nvSpPr>
        <p:spPr>
          <a:xfrm rot="10800000">
            <a:off x="4192291" y="6467990"/>
            <a:ext cx="4951707" cy="223288"/>
          </a:xfrm>
          <a:prstGeom prst="rect">
            <a:avLst/>
          </a:prstGeom>
          <a:gradFill flip="none" rotWithShape="1">
            <a:gsLst>
              <a:gs pos="35000">
                <a:srgbClr val="6485A1">
                  <a:alpha val="64000"/>
                </a:srgbClr>
              </a:gs>
              <a:gs pos="0">
                <a:srgbClr val="003764"/>
              </a:gs>
              <a:gs pos="54000">
                <a:srgbClr val="C7D3DD"/>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K-North to Opportunity Logo-01.png"/>
          <p:cNvPicPr>
            <a:picLocks noChangeAspect="1"/>
          </p:cNvPicPr>
          <p:nvPr/>
        </p:nvPicPr>
        <p:blipFill rotWithShape="1">
          <a:blip r:embed="rId19" cstate="email">
            <a:extLst>
              <a:ext uri="{28A0092B-C50C-407E-A947-70E740481C1C}">
                <a14:useLocalDpi xmlns:a14="http://schemas.microsoft.com/office/drawing/2010/main"/>
              </a:ext>
            </a:extLst>
          </a:blip>
          <a:srcRect l="7758" t="91661" r="45587" b="5082"/>
          <a:stretch/>
        </p:blipFill>
        <p:spPr>
          <a:xfrm>
            <a:off x="122399" y="6467990"/>
            <a:ext cx="4266246" cy="22329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458200" y="6389511"/>
            <a:ext cx="381000" cy="349250"/>
          </a:xfrm>
          <a:prstGeom prst="rect">
            <a:avLst/>
          </a:prstGeom>
        </p:spPr>
        <p:txBody>
          <a:bodyPr vert="horz" lIns="91440" tIns="45720" rIns="91440" bIns="45720" rtlCol="0" anchor="ctr"/>
          <a:lstStyle>
            <a:lvl1pPr algn="r">
              <a:defRPr sz="1000" b="1">
                <a:solidFill>
                  <a:schemeClr val="bg1">
                    <a:lumMod val="95000"/>
                  </a:schemeClr>
                </a:solidFill>
              </a:defRPr>
            </a:lvl1pPr>
          </a:lstStyle>
          <a:p>
            <a:fld id="{127FB048-B665-4A2F-9418-E5EC1A553E57}" type="slidenum">
              <a:rPr lang="en-US" smtClean="0"/>
              <a:pPr/>
              <a:t>‹#›</a:t>
            </a:fld>
            <a:endParaRPr lang="en-US" dirty="0"/>
          </a:p>
        </p:txBody>
      </p:sp>
      <p:sp>
        <p:nvSpPr>
          <p:cNvPr id="5" name="Rectangle 4"/>
          <p:cNvSpPr/>
          <p:nvPr/>
        </p:nvSpPr>
        <p:spPr>
          <a:xfrm>
            <a:off x="-11906" y="381000"/>
            <a:ext cx="9143998" cy="609600"/>
          </a:xfrm>
          <a:prstGeom prst="rect">
            <a:avLst/>
          </a:prstGeom>
          <a:gradFill flip="none" rotWithShape="1">
            <a:gsLst>
              <a:gs pos="72000">
                <a:srgbClr val="6485A1">
                  <a:alpha val="69804"/>
                </a:srgbClr>
              </a:gs>
              <a:gs pos="50000">
                <a:srgbClr val="325E83">
                  <a:alpha val="93000"/>
                </a:srgbClr>
              </a:gs>
              <a:gs pos="0">
                <a:srgbClr val="003764">
                  <a:alpha val="89000"/>
                </a:srgbClr>
              </a:gs>
              <a:gs pos="100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http://ltgov.alaska.gov/campbell_media/state_seal/seal.jpg"/>
          <p:cNvPicPr>
            <a:picLocks noChangeAspect="1" noChangeArrowheads="1"/>
          </p:cNvPicPr>
          <p:nvPr/>
        </p:nvPicPr>
        <p:blipFill>
          <a:blip r:embed="rId20">
            <a:extLst>
              <a:ext uri="{BEBA8EAE-BF5A-486C-A8C5-ECC9F3942E4B}">
                <a14:imgProps xmlns:a14="http://schemas.microsoft.com/office/drawing/2010/main">
                  <a14:imgLayer r:embed="rId21">
                    <a14:imgEffect>
                      <a14:backgroundRemoval t="8293" b="95122" l="4390" r="93659">
                        <a14:foregroundMark x1="29756" y1="12683" x2="23902" y2="15610"/>
                        <a14:foregroundMark x1="8780" y1="40976" x2="8293" y2="59024"/>
                        <a14:foregroundMark x1="41463" y1="95122" x2="59512" y2="77073"/>
                        <a14:foregroundMark x1="94146" y1="62927" x2="85366" y2="38537"/>
                        <a14:foregroundMark x1="4390" y1="44390" x2="4390" y2="48780"/>
                        <a14:backgroundMark x1="3902" y1="43902" x2="3902" y2="43902"/>
                        <a14:backgroundMark x1="3902" y1="47317" x2="3902" y2="43415"/>
                        <a14:backgroundMark x1="3902" y1="47805" x2="3902" y2="47805"/>
                        <a14:backgroundMark x1="3902" y1="48780" x2="3902" y2="48780"/>
                      </a14:backgroundRemoval>
                    </a14:imgEffect>
                  </a14:imgLayer>
                </a14:imgProps>
              </a:ext>
              <a:ext uri="{28A0092B-C50C-407E-A947-70E740481C1C}">
                <a14:useLocalDpi xmlns:a14="http://schemas.microsoft.com/office/drawing/2010/main" val="0"/>
              </a:ext>
            </a:extLst>
          </a:blip>
          <a:srcRect/>
          <a:stretch>
            <a:fillRect/>
          </a:stretch>
        </p:blipFill>
        <p:spPr bwMode="auto">
          <a:xfrm>
            <a:off x="244366" y="211083"/>
            <a:ext cx="949434" cy="949434"/>
          </a:xfrm>
          <a:prstGeom prst="rect">
            <a:avLst/>
          </a:prstGeom>
          <a:noFill/>
        </p:spPr>
      </p:pic>
    </p:spTree>
    <p:extLst>
      <p:ext uri="{BB962C8B-B14F-4D97-AF65-F5344CB8AC3E}">
        <p14:creationId xmlns:p14="http://schemas.microsoft.com/office/powerpoint/2010/main" val="29436473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30" r:id="rId16"/>
    <p:sldLayoutId id="2147483701" r:id="rId17"/>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10" name="Text Placeholder 3"/>
          <p:cNvSpPr>
            <a:spLocks noGrp="1"/>
          </p:cNvSpPr>
          <p:nvPr>
            <p:ph type="body" sz="quarter" idx="10"/>
          </p:nvPr>
        </p:nvSpPr>
        <p:spPr>
          <a:xfrm>
            <a:off x="2677099" y="5685927"/>
            <a:ext cx="3944038" cy="689473"/>
          </a:xfrm>
        </p:spPr>
        <p:txBody>
          <a:bodyPr>
            <a:noAutofit/>
          </a:bodyPr>
          <a:lstStyle/>
          <a:p>
            <a:pPr algn="ctr"/>
            <a:r>
              <a:rPr lang="en-US" sz="2000" b="1" dirty="0">
                <a:solidFill>
                  <a:schemeClr val="accent3">
                    <a:lumMod val="50000"/>
                  </a:schemeClr>
                </a:solidFill>
              </a:rPr>
              <a:t>Director Sandra Moller</a:t>
            </a:r>
          </a:p>
          <a:p>
            <a:pPr algn="ctr"/>
            <a:r>
              <a:rPr lang="en-US" sz="2000" b="1" dirty="0">
                <a:solidFill>
                  <a:schemeClr val="accent3">
                    <a:lumMod val="50000"/>
                  </a:schemeClr>
                </a:solidFill>
              </a:rPr>
              <a:t>January 1, 2022</a:t>
            </a:r>
          </a:p>
        </p:txBody>
      </p:sp>
      <p:sp>
        <p:nvSpPr>
          <p:cNvPr id="3" name="Slide Number Placeholder 2"/>
          <p:cNvSpPr>
            <a:spLocks noGrp="1"/>
          </p:cNvSpPr>
          <p:nvPr>
            <p:ph type="sldNum" sz="quarter" idx="4294967295"/>
          </p:nvPr>
        </p:nvSpPr>
        <p:spPr>
          <a:xfrm>
            <a:off x="8763000" y="6375400"/>
            <a:ext cx="381000" cy="358775"/>
          </a:xfrm>
        </p:spPr>
        <p:txBody>
          <a:bodyPr/>
          <a:lstStyle/>
          <a:p>
            <a:fld id="{127FB048-B665-4A2F-9418-E5EC1A553E57}" type="slidenum">
              <a:rPr lang="en-US" smtClean="0"/>
              <a:pPr/>
              <a:t>1</a:t>
            </a:fld>
            <a:endParaRPr lang="en-US" dirty="0"/>
          </a:p>
        </p:txBody>
      </p:sp>
      <p:sp>
        <p:nvSpPr>
          <p:cNvPr id="9" name="Title 1"/>
          <p:cNvSpPr txBox="1">
            <a:spLocks/>
          </p:cNvSpPr>
          <p:nvPr/>
        </p:nvSpPr>
        <p:spPr>
          <a:xfrm>
            <a:off x="368300" y="1685886"/>
            <a:ext cx="8394700" cy="3907194"/>
          </a:xfrm>
          <a:prstGeom prst="rect">
            <a:avLst/>
          </a:prstGeom>
        </p:spPr>
        <p:txBody>
          <a:bodyPr/>
          <a:lstStyle>
            <a:lvl1pPr algn="l" defTabSz="914400" rtl="0" eaLnBrk="1" latinLnBrk="0" hangingPunct="1">
              <a:spcBef>
                <a:spcPct val="0"/>
              </a:spcBef>
              <a:buNone/>
              <a:defRPr sz="4400" b="1" kern="1200" baseline="0">
                <a:solidFill>
                  <a:srgbClr val="002060"/>
                </a:solidFill>
                <a:latin typeface="+mj-lt"/>
                <a:ea typeface="+mj-ea"/>
                <a:cs typeface="+mj-cs"/>
              </a:defRPr>
            </a:lvl1pPr>
          </a:lstStyle>
          <a:p>
            <a:pPr algn="ctr" fontAlgn="auto">
              <a:spcAft>
                <a:spcPts val="0"/>
              </a:spcAft>
            </a:pPr>
            <a:r>
              <a:rPr lang="en-US" sz="3200" cap="small" dirty="0">
                <a:latin typeface="Garamond" panose="02020404030301010803" pitchFamily="18" charset="0"/>
              </a:rPr>
              <a:t>Department of Commerce, Community and Economic Development</a:t>
            </a:r>
            <a:br>
              <a:rPr lang="en-US" sz="3200" cap="small" dirty="0">
                <a:latin typeface="Garamond" panose="02020404030301010803" pitchFamily="18" charset="0"/>
              </a:rPr>
            </a:br>
            <a:r>
              <a:rPr lang="en-US" sz="2800" dirty="0">
                <a:latin typeface="Garamond" panose="02020404030301010803" pitchFamily="18" charset="0"/>
              </a:rPr>
              <a:t>Division of Community and Regional Affairs </a:t>
            </a:r>
          </a:p>
          <a:p>
            <a:pPr algn="ctr" fontAlgn="auto">
              <a:spcAft>
                <a:spcPts val="0"/>
              </a:spcAft>
            </a:pPr>
            <a:endParaRPr lang="en-US" sz="2800" dirty="0">
              <a:latin typeface="Garamond" panose="02020404030301010803" pitchFamily="18" charset="0"/>
            </a:endParaRPr>
          </a:p>
          <a:p>
            <a:pPr algn="ctr" fontAlgn="auto">
              <a:spcAft>
                <a:spcPts val="0"/>
              </a:spcAft>
            </a:pPr>
            <a:r>
              <a:rPr lang="en-US" sz="2800" dirty="0">
                <a:latin typeface="Garamond" panose="02020404030301010803" pitchFamily="18" charset="0"/>
              </a:rPr>
              <a:t>Board of Equalization (BOE) Training</a:t>
            </a:r>
          </a:p>
          <a:p>
            <a:pPr algn="ctr" fontAlgn="auto">
              <a:spcAft>
                <a:spcPts val="0"/>
              </a:spcAft>
            </a:pPr>
            <a:r>
              <a:rPr lang="en-US" sz="2800" dirty="0">
                <a:latin typeface="Garamond" panose="02020404030301010803" pitchFamily="18" charset="0"/>
              </a:rPr>
              <a:t>Office of the State Assessor</a:t>
            </a:r>
          </a:p>
          <a:p>
            <a:pPr algn="ctr" fontAlgn="auto">
              <a:spcAft>
                <a:spcPts val="0"/>
              </a:spcAft>
            </a:pPr>
            <a:r>
              <a:rPr lang="en-US" sz="2800" dirty="0">
                <a:latin typeface="Garamond" panose="02020404030301010803" pitchFamily="18" charset="0"/>
              </a:rPr>
              <a:t>Assessment Year: 2022</a:t>
            </a:r>
          </a:p>
          <a:p>
            <a:pPr algn="ctr" fontAlgn="auto">
              <a:spcAft>
                <a:spcPts val="0"/>
              </a:spcAft>
            </a:pPr>
            <a:endParaRPr lang="en-US" sz="2800" dirty="0">
              <a:latin typeface="Garamond" panose="02020404030301010803" pitchFamily="18" charset="0"/>
            </a:endParaRPr>
          </a:p>
        </p:txBody>
      </p:sp>
    </p:spTree>
    <p:extLst>
      <p:ext uri="{BB962C8B-B14F-4D97-AF65-F5344CB8AC3E}">
        <p14:creationId xmlns:p14="http://schemas.microsoft.com/office/powerpoint/2010/main" val="129940517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A04E838-4E2C-4512-9B6C-20F42963FDDC}" type="slidenum">
              <a:rPr lang="en-US" altLang="en-US"/>
              <a:pPr/>
              <a:t>10</a:t>
            </a:fld>
            <a:endParaRPr lang="en-US" altLang="en-US"/>
          </a:p>
        </p:txBody>
      </p:sp>
      <p:sp>
        <p:nvSpPr>
          <p:cNvPr id="34818" name="Rectangle 2"/>
          <p:cNvSpPr>
            <a:spLocks noGrp="1" noChangeArrowheads="1"/>
          </p:cNvSpPr>
          <p:nvPr>
            <p:ph type="title"/>
          </p:nvPr>
        </p:nvSpPr>
        <p:spPr>
          <a:xfrm>
            <a:off x="2130013" y="320475"/>
            <a:ext cx="6113033" cy="914400"/>
          </a:xfrm>
        </p:spPr>
        <p:txBody>
          <a:bodyPr/>
          <a:lstStyle/>
          <a:p>
            <a:r>
              <a:rPr lang="en-US" altLang="en-US" sz="4000" b="1" dirty="0">
                <a:solidFill>
                  <a:srgbClr val="FFFF00"/>
                </a:solidFill>
              </a:rPr>
              <a:t>The Appeal Hearing </a:t>
            </a:r>
          </a:p>
        </p:txBody>
      </p:sp>
      <p:sp>
        <p:nvSpPr>
          <p:cNvPr id="34819" name="Rectangle 3"/>
          <p:cNvSpPr>
            <a:spLocks noGrp="1" noChangeArrowheads="1"/>
          </p:cNvSpPr>
          <p:nvPr>
            <p:ph type="body" idx="1"/>
          </p:nvPr>
        </p:nvSpPr>
        <p:spPr>
          <a:xfrm>
            <a:off x="266700" y="1172584"/>
            <a:ext cx="8610600" cy="4970031"/>
          </a:xfrm>
        </p:spPr>
        <p:txBody>
          <a:bodyPr>
            <a:normAutofit lnSpcReduction="10000"/>
          </a:bodyPr>
          <a:lstStyle/>
          <a:p>
            <a:r>
              <a:rPr lang="en-US" altLang="en-US" sz="4100" dirty="0">
                <a:effectLst/>
              </a:rPr>
              <a:t>AS 29.45.210(b) - Hearing</a:t>
            </a:r>
          </a:p>
          <a:p>
            <a:pPr marL="571500" indent="-571500">
              <a:buFont typeface="Arial" panose="020B0604020202020204" pitchFamily="34" charset="0"/>
              <a:buChar char="•"/>
            </a:pPr>
            <a:r>
              <a:rPr lang="en-US" altLang="en-US" sz="4100" dirty="0">
                <a:effectLst/>
              </a:rPr>
              <a:t>The Appellant bears the burden of proof</a:t>
            </a:r>
          </a:p>
          <a:p>
            <a:pPr marL="571500" indent="-571500">
              <a:buFont typeface="Arial" panose="020B0604020202020204" pitchFamily="34" charset="0"/>
              <a:buChar char="•"/>
            </a:pPr>
            <a:r>
              <a:rPr lang="en-US" altLang="en-US" sz="4100" dirty="0">
                <a:effectLst/>
              </a:rPr>
              <a:t>A successful appeal must establish that valuation is</a:t>
            </a:r>
            <a:r>
              <a:rPr lang="en-US" altLang="en-US" sz="4100" dirty="0"/>
              <a:t> </a:t>
            </a:r>
            <a:r>
              <a:rPr lang="en-US" altLang="en-US" sz="4100" b="1" u="sng" dirty="0">
                <a:effectLst/>
              </a:rPr>
              <a:t>unequal</a:t>
            </a:r>
            <a:r>
              <a:rPr lang="en-US" altLang="en-US" sz="4100" b="1" dirty="0">
                <a:effectLst/>
              </a:rPr>
              <a:t>, </a:t>
            </a:r>
            <a:r>
              <a:rPr lang="en-US" altLang="en-US" sz="4100" b="1" u="sng" dirty="0">
                <a:effectLst/>
              </a:rPr>
              <a:t>excessive</a:t>
            </a:r>
            <a:r>
              <a:rPr lang="en-US" altLang="en-US" sz="4100" b="1" dirty="0">
                <a:effectLst/>
              </a:rPr>
              <a:t>, </a:t>
            </a:r>
            <a:r>
              <a:rPr lang="en-US" altLang="en-US" sz="4100" b="1" u="sng" dirty="0">
                <a:effectLst/>
              </a:rPr>
              <a:t>improper</a:t>
            </a:r>
            <a:r>
              <a:rPr lang="en-US" altLang="en-US" sz="4100" b="1" dirty="0">
                <a:effectLst/>
              </a:rPr>
              <a:t> or </a:t>
            </a:r>
            <a:r>
              <a:rPr lang="en-US" altLang="en-US" sz="4100" b="1" u="sng" dirty="0">
                <a:effectLst/>
              </a:rPr>
              <a:t>undervalued</a:t>
            </a:r>
            <a:r>
              <a:rPr lang="en-US" altLang="en-US" sz="4100" dirty="0"/>
              <a:t> based on facts stated in a valid written appeal or proven at the appeal hearing.</a:t>
            </a:r>
          </a:p>
          <a:p>
            <a:pPr>
              <a:buFont typeface="Wingdings" pitchFamily="2" charset="2"/>
              <a:buNone/>
            </a:pPr>
            <a:endParaRPr lang="en-US" altLang="en-US" sz="4100" dirty="0"/>
          </a:p>
          <a:p>
            <a:pPr>
              <a:buFont typeface="Wingdings" pitchFamily="2" charset="2"/>
              <a:buNone/>
            </a:pPr>
            <a:endParaRPr lang="en-US" altLang="en-US" dirty="0"/>
          </a:p>
        </p:txBody>
      </p:sp>
    </p:spTree>
    <p:extLst>
      <p:ext uri="{BB962C8B-B14F-4D97-AF65-F5344CB8AC3E}">
        <p14:creationId xmlns:p14="http://schemas.microsoft.com/office/powerpoint/2010/main" val="37383435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A4593C0-6566-43FD-98C5-3809810BCF9F}" type="slidenum">
              <a:rPr lang="en-US" altLang="en-US"/>
              <a:pPr/>
              <a:t>11</a:t>
            </a:fld>
            <a:endParaRPr lang="en-US" altLang="en-US"/>
          </a:p>
        </p:txBody>
      </p:sp>
      <p:sp>
        <p:nvSpPr>
          <p:cNvPr id="35842" name="Rectangle 2"/>
          <p:cNvSpPr>
            <a:spLocks noGrp="1" noChangeArrowheads="1"/>
          </p:cNvSpPr>
          <p:nvPr>
            <p:ph type="title"/>
          </p:nvPr>
        </p:nvSpPr>
        <p:spPr>
          <a:xfrm>
            <a:off x="1775012" y="284168"/>
            <a:ext cx="6683188" cy="701936"/>
          </a:xfrm>
        </p:spPr>
        <p:txBody>
          <a:bodyPr/>
          <a:lstStyle/>
          <a:p>
            <a:r>
              <a:rPr lang="en-US" altLang="en-US" sz="4000" b="1" dirty="0">
                <a:solidFill>
                  <a:srgbClr val="FFFF00"/>
                </a:solidFill>
              </a:rPr>
              <a:t>Unequal, Excessive, Improper</a:t>
            </a:r>
          </a:p>
        </p:txBody>
      </p:sp>
      <p:sp>
        <p:nvSpPr>
          <p:cNvPr id="35843" name="Rectangle 3"/>
          <p:cNvSpPr>
            <a:spLocks noGrp="1" noChangeArrowheads="1"/>
          </p:cNvSpPr>
          <p:nvPr>
            <p:ph type="body" idx="1"/>
          </p:nvPr>
        </p:nvSpPr>
        <p:spPr>
          <a:xfrm>
            <a:off x="228600" y="1143000"/>
            <a:ext cx="8610600" cy="4724400"/>
          </a:xfrm>
        </p:spPr>
        <p:txBody>
          <a:bodyPr>
            <a:normAutofit lnSpcReduction="10000"/>
          </a:bodyPr>
          <a:lstStyle/>
          <a:p>
            <a:pPr>
              <a:lnSpc>
                <a:spcPct val="80000"/>
              </a:lnSpc>
            </a:pPr>
            <a:endParaRPr lang="en-US" altLang="en-US" sz="1400" b="1" i="1" u="sng" dirty="0">
              <a:effectLst/>
            </a:endParaRPr>
          </a:p>
          <a:p>
            <a:pPr>
              <a:lnSpc>
                <a:spcPct val="80000"/>
              </a:lnSpc>
            </a:pPr>
            <a:r>
              <a:rPr lang="en-US" altLang="en-US" sz="2200" b="1" i="1" u="sng" dirty="0">
                <a:effectLst/>
              </a:rPr>
              <a:t>The interpretation of meaning from the court decisions:</a:t>
            </a:r>
          </a:p>
          <a:p>
            <a:pPr>
              <a:lnSpc>
                <a:spcPct val="80000"/>
              </a:lnSpc>
            </a:pPr>
            <a:r>
              <a:rPr lang="en-US" altLang="en-US" sz="2200" b="1" i="1" u="sng" dirty="0">
                <a:effectLst/>
              </a:rPr>
              <a:t>EXCESSIVE</a:t>
            </a:r>
            <a:r>
              <a:rPr lang="en-US" altLang="en-US" sz="2200" b="1" i="1" dirty="0"/>
              <a:t> </a:t>
            </a:r>
            <a:r>
              <a:rPr lang="en-US" altLang="en-US" sz="2200" dirty="0"/>
              <a:t>– To show that an assessment is excessive, an appellant must show that the assessment is more than just overvalued. It must be shown that the assessment is grossly disproportionate when compared to other assessments (</a:t>
            </a:r>
            <a:r>
              <a:rPr lang="en-US" altLang="en-US" sz="2200" i="1" dirty="0"/>
              <a:t>or, it can be shown that there is an intentional or fraudulent purpose to place an excessive valuation on the property</a:t>
            </a:r>
            <a:r>
              <a:rPr lang="en-US" altLang="en-US" sz="2200" dirty="0"/>
              <a:t>.)</a:t>
            </a:r>
          </a:p>
          <a:p>
            <a:pPr>
              <a:lnSpc>
                <a:spcPct val="80000"/>
              </a:lnSpc>
            </a:pPr>
            <a:endParaRPr lang="en-US" altLang="en-US" sz="1400" dirty="0"/>
          </a:p>
          <a:p>
            <a:pPr>
              <a:lnSpc>
                <a:spcPct val="80000"/>
              </a:lnSpc>
            </a:pPr>
            <a:r>
              <a:rPr lang="en-US" altLang="en-US" sz="2200" b="1" i="1" u="sng" dirty="0">
                <a:effectLst/>
              </a:rPr>
              <a:t>UNEQUAL</a:t>
            </a:r>
            <a:r>
              <a:rPr lang="en-US" altLang="en-US" sz="2200" b="1" i="1" dirty="0"/>
              <a:t> </a:t>
            </a:r>
            <a:r>
              <a:rPr lang="en-US" altLang="en-US" sz="2200" dirty="0"/>
              <a:t>– To show that an assessment is unequal, the appellant must show that there are other properties in the same class as the property being appealed and that there is no basis that would justify different valuations of the property.</a:t>
            </a:r>
          </a:p>
          <a:p>
            <a:pPr>
              <a:lnSpc>
                <a:spcPct val="80000"/>
              </a:lnSpc>
            </a:pPr>
            <a:endParaRPr lang="en-US" altLang="en-US" sz="1400" dirty="0"/>
          </a:p>
          <a:p>
            <a:pPr>
              <a:lnSpc>
                <a:spcPct val="80000"/>
              </a:lnSpc>
            </a:pPr>
            <a:r>
              <a:rPr lang="en-US" altLang="en-US" sz="2200" b="1" i="1" u="sng" dirty="0">
                <a:effectLst/>
              </a:rPr>
              <a:t>IMPROPER</a:t>
            </a:r>
            <a:r>
              <a:rPr lang="en-US" altLang="en-US" sz="2200" b="1" i="1" dirty="0"/>
              <a:t> </a:t>
            </a:r>
            <a:r>
              <a:rPr lang="en-US" altLang="en-US" sz="2200" dirty="0"/>
              <a:t>– To show that an assessment is improper, it must be shown that the assessor used an improper method of valuation, which amounts to fraud or a clear adoption of a wrong principle of valuation.</a:t>
            </a:r>
          </a:p>
          <a:p>
            <a:pPr>
              <a:lnSpc>
                <a:spcPct val="80000"/>
              </a:lnSpc>
            </a:pPr>
            <a:endParaRPr lang="en-US" altLang="en-US" sz="1400" dirty="0"/>
          </a:p>
          <a:p>
            <a:pPr>
              <a:lnSpc>
                <a:spcPct val="80000"/>
              </a:lnSpc>
            </a:pPr>
            <a:r>
              <a:rPr lang="en-US" altLang="en-US" sz="2200" i="1" u="sng" dirty="0"/>
              <a:t>UNDERVALUED</a:t>
            </a:r>
            <a:r>
              <a:rPr lang="en-US" altLang="en-US" sz="2200" dirty="0"/>
              <a:t> – Rare, but yes it does happen from time to time.</a:t>
            </a:r>
          </a:p>
        </p:txBody>
      </p:sp>
    </p:spTree>
    <p:extLst>
      <p:ext uri="{BB962C8B-B14F-4D97-AF65-F5344CB8AC3E}">
        <p14:creationId xmlns:p14="http://schemas.microsoft.com/office/powerpoint/2010/main" val="76319005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Currently no definition in statute or municipal code</a:t>
            </a:r>
          </a:p>
          <a:p>
            <a:pPr marL="457200" indent="-457200">
              <a:buFont typeface="Arial" panose="020B0604020202020204" pitchFamily="34" charset="0"/>
              <a:buChar char="•"/>
            </a:pPr>
            <a:r>
              <a:rPr lang="en-US" dirty="0"/>
              <a:t>Assessment professional standards provide specific definitions that are measurable</a:t>
            </a:r>
          </a:p>
          <a:p>
            <a:pPr marL="457200" indent="-457200">
              <a:buFont typeface="Arial" panose="020B0604020202020204" pitchFamily="34" charset="0"/>
              <a:buChar char="•"/>
            </a:pPr>
            <a:r>
              <a:rPr lang="en-US" dirty="0"/>
              <a:t>Ratio of assessed value to sale price and dispersion from the median sale price</a:t>
            </a:r>
          </a:p>
          <a:p>
            <a:pPr marL="457200" indent="-457200">
              <a:buFont typeface="Arial" panose="020B0604020202020204" pitchFamily="34" charset="0"/>
              <a:buChar char="•"/>
            </a:pPr>
            <a:r>
              <a:rPr lang="en-US" dirty="0"/>
              <a:t>Uniform use of an accepted method of valuation</a:t>
            </a:r>
          </a:p>
        </p:txBody>
      </p:sp>
      <p:sp>
        <p:nvSpPr>
          <p:cNvPr id="3" name="Slide Number Placeholder 2"/>
          <p:cNvSpPr>
            <a:spLocks noGrp="1"/>
          </p:cNvSpPr>
          <p:nvPr>
            <p:ph type="sldNum" sz="quarter" idx="12"/>
          </p:nvPr>
        </p:nvSpPr>
        <p:spPr/>
        <p:txBody>
          <a:bodyPr/>
          <a:lstStyle/>
          <a:p>
            <a:fld id="{127FB048-B665-4A2F-9418-E5EC1A553E57}" type="slidenum">
              <a:rPr lang="en-US" smtClean="0"/>
              <a:pPr/>
              <a:t>12</a:t>
            </a:fld>
            <a:endParaRPr lang="en-US" dirty="0"/>
          </a:p>
        </p:txBody>
      </p:sp>
      <p:sp>
        <p:nvSpPr>
          <p:cNvPr id="4" name="Title 3"/>
          <p:cNvSpPr>
            <a:spLocks noGrp="1"/>
          </p:cNvSpPr>
          <p:nvPr>
            <p:ph type="title"/>
          </p:nvPr>
        </p:nvSpPr>
        <p:spPr/>
        <p:txBody>
          <a:bodyPr/>
          <a:lstStyle/>
          <a:p>
            <a:r>
              <a:rPr lang="en-US" altLang="en-US" b="1" dirty="0">
                <a:solidFill>
                  <a:srgbClr val="FFFF00"/>
                </a:solidFill>
              </a:rPr>
              <a:t>Unequal, Excessive, Improper</a:t>
            </a:r>
            <a:endParaRPr lang="en-US" dirty="0"/>
          </a:p>
        </p:txBody>
      </p:sp>
    </p:spTree>
    <p:extLst>
      <p:ext uri="{BB962C8B-B14F-4D97-AF65-F5344CB8AC3E}">
        <p14:creationId xmlns:p14="http://schemas.microsoft.com/office/powerpoint/2010/main" val="955322154"/>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003E175-9B17-495B-895F-B7AE1C460ED5}" type="slidenum">
              <a:rPr lang="en-US" altLang="en-US"/>
              <a:pPr/>
              <a:t>13</a:t>
            </a:fld>
            <a:endParaRPr lang="en-US" altLang="en-US"/>
          </a:p>
        </p:txBody>
      </p:sp>
      <p:sp>
        <p:nvSpPr>
          <p:cNvPr id="32770" name="Rectangle 2"/>
          <p:cNvSpPr>
            <a:spLocks noGrp="1" noChangeArrowheads="1"/>
          </p:cNvSpPr>
          <p:nvPr>
            <p:ph type="title"/>
          </p:nvPr>
        </p:nvSpPr>
        <p:spPr>
          <a:xfrm>
            <a:off x="1845833" y="342900"/>
            <a:ext cx="7772400" cy="685800"/>
          </a:xfrm>
        </p:spPr>
        <p:txBody>
          <a:bodyPr/>
          <a:lstStyle/>
          <a:p>
            <a:r>
              <a:rPr lang="en-US" altLang="en-US" sz="4000" b="1" dirty="0">
                <a:solidFill>
                  <a:srgbClr val="FFFF00"/>
                </a:solidFill>
              </a:rPr>
              <a:t>Role of The Board</a:t>
            </a:r>
          </a:p>
        </p:txBody>
      </p:sp>
      <p:sp>
        <p:nvSpPr>
          <p:cNvPr id="32771" name="Rectangle 3"/>
          <p:cNvSpPr>
            <a:spLocks noGrp="1" noChangeArrowheads="1"/>
          </p:cNvSpPr>
          <p:nvPr>
            <p:ph type="body" idx="1"/>
          </p:nvPr>
        </p:nvSpPr>
        <p:spPr>
          <a:xfrm>
            <a:off x="0" y="1226372"/>
            <a:ext cx="8763000" cy="5326828"/>
          </a:xfrm>
        </p:spPr>
        <p:txBody>
          <a:bodyPr>
            <a:noAutofit/>
          </a:bodyPr>
          <a:lstStyle/>
          <a:p>
            <a:r>
              <a:rPr lang="en-US" altLang="en-US" sz="2600" dirty="0"/>
              <a:t>By statute, is comprised of assembly members; or</a:t>
            </a:r>
          </a:p>
          <a:p>
            <a:pPr>
              <a:lnSpc>
                <a:spcPct val="20000"/>
              </a:lnSpc>
            </a:pPr>
            <a:endParaRPr lang="en-US" altLang="en-US" sz="2600" dirty="0"/>
          </a:p>
          <a:p>
            <a:r>
              <a:rPr lang="en-US" altLang="en-US" sz="2600" dirty="0"/>
              <a:t>Assembly may delegate this authority to one or more lay boards</a:t>
            </a:r>
          </a:p>
          <a:p>
            <a:pPr>
              <a:lnSpc>
                <a:spcPct val="20000"/>
              </a:lnSpc>
            </a:pPr>
            <a:endParaRPr lang="en-US" altLang="en-US" sz="2600" dirty="0"/>
          </a:p>
          <a:p>
            <a:pPr marL="457200" indent="-457200">
              <a:buFont typeface="Arial" panose="020B0604020202020204" pitchFamily="34" charset="0"/>
              <a:buChar char="•"/>
            </a:pPr>
            <a:r>
              <a:rPr lang="en-US" altLang="en-US" sz="2600" dirty="0"/>
              <a:t>Appointed Boards may not be less than 3 members</a:t>
            </a:r>
          </a:p>
          <a:p>
            <a:pPr>
              <a:lnSpc>
                <a:spcPct val="20000"/>
              </a:lnSpc>
            </a:pPr>
            <a:endParaRPr lang="en-US" altLang="en-US" sz="2600" dirty="0"/>
          </a:p>
          <a:p>
            <a:pPr marL="457200" indent="-457200">
              <a:buFont typeface="Arial" panose="020B0604020202020204" pitchFamily="34" charset="0"/>
              <a:buChar char="•"/>
            </a:pPr>
            <a:r>
              <a:rPr lang="en-US" altLang="en-US" sz="2600" dirty="0"/>
              <a:t>May be made up of assembly members, members of the public or a combination of the two</a:t>
            </a:r>
          </a:p>
          <a:p>
            <a:pPr marL="457200" indent="-457200">
              <a:buFont typeface="Arial" panose="020B0604020202020204" pitchFamily="34" charset="0"/>
              <a:buChar char="•"/>
            </a:pPr>
            <a:r>
              <a:rPr lang="en-US" altLang="en-US" sz="2600" dirty="0"/>
              <a:t>Listens to presentations by the assessor and the appellant, asks questions, DOES NOT present its own evidence</a:t>
            </a:r>
          </a:p>
          <a:p>
            <a:pPr marL="457200" indent="-457200">
              <a:buFont typeface="Arial" panose="020B0604020202020204" pitchFamily="34" charset="0"/>
              <a:buChar char="•"/>
            </a:pPr>
            <a:r>
              <a:rPr lang="en-US" altLang="en-US" sz="2600" dirty="0"/>
              <a:t>Makes a determination based upon the facts </a:t>
            </a:r>
            <a:r>
              <a:rPr lang="en-US" altLang="en-US" sz="2600" u="sng" dirty="0"/>
              <a:t>presented at the hearing</a:t>
            </a:r>
          </a:p>
        </p:txBody>
      </p:sp>
    </p:spTree>
    <p:extLst>
      <p:ext uri="{BB962C8B-B14F-4D97-AF65-F5344CB8AC3E}">
        <p14:creationId xmlns:p14="http://schemas.microsoft.com/office/powerpoint/2010/main" val="16208866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D1A3B3-71CF-4C3F-BB52-20817DCAD8E6}" type="slidenum">
              <a:rPr lang="en-US" altLang="en-US"/>
              <a:pPr/>
              <a:t>14</a:t>
            </a:fld>
            <a:endParaRPr lang="en-US" altLang="en-US"/>
          </a:p>
        </p:txBody>
      </p:sp>
      <p:sp>
        <p:nvSpPr>
          <p:cNvPr id="66562" name="Rectangle 2"/>
          <p:cNvSpPr>
            <a:spLocks noGrp="1" noChangeArrowheads="1"/>
          </p:cNvSpPr>
          <p:nvPr>
            <p:ph type="title"/>
          </p:nvPr>
        </p:nvSpPr>
        <p:spPr>
          <a:xfrm>
            <a:off x="1936376" y="451821"/>
            <a:ext cx="6750424" cy="688004"/>
          </a:xfrm>
        </p:spPr>
        <p:txBody>
          <a:bodyPr/>
          <a:lstStyle/>
          <a:p>
            <a:r>
              <a:rPr lang="en-US" altLang="en-US" sz="3200" b="1" dirty="0">
                <a:solidFill>
                  <a:srgbClr val="FFFF00"/>
                </a:solidFill>
                <a:latin typeface="Calibri" panose="020F0502020204030204" pitchFamily="34" charset="0"/>
              </a:rPr>
              <a:t>Role of the Assembly/Council</a:t>
            </a:r>
          </a:p>
        </p:txBody>
      </p:sp>
      <p:sp>
        <p:nvSpPr>
          <p:cNvPr id="66563" name="Rectangle 3"/>
          <p:cNvSpPr>
            <a:spLocks noGrp="1" noChangeArrowheads="1"/>
          </p:cNvSpPr>
          <p:nvPr>
            <p:ph type="body" idx="1"/>
          </p:nvPr>
        </p:nvSpPr>
        <p:spPr>
          <a:xfrm>
            <a:off x="152400" y="1219200"/>
            <a:ext cx="8991600" cy="4800600"/>
          </a:xfrm>
        </p:spPr>
        <p:txBody>
          <a:bodyPr/>
          <a:lstStyle/>
          <a:p>
            <a:pPr>
              <a:lnSpc>
                <a:spcPct val="90000"/>
              </a:lnSpc>
            </a:pPr>
            <a:endParaRPr lang="en-US" altLang="en-US" dirty="0"/>
          </a:p>
          <a:p>
            <a:pPr>
              <a:lnSpc>
                <a:spcPct val="90000"/>
              </a:lnSpc>
            </a:pPr>
            <a:r>
              <a:rPr lang="en-US" altLang="en-US" dirty="0"/>
              <a:t>The assembly/council acts as the Board of Equalization unless it appoints a BOE made up of individuals that are knowledgeable of Real Property Value and the local real estate market </a:t>
            </a:r>
          </a:p>
          <a:p>
            <a:pPr>
              <a:lnSpc>
                <a:spcPct val="90000"/>
              </a:lnSpc>
            </a:pPr>
            <a:endParaRPr lang="en-US" altLang="en-US" sz="1800" dirty="0"/>
          </a:p>
          <a:p>
            <a:pPr>
              <a:lnSpc>
                <a:spcPct val="90000"/>
              </a:lnSpc>
            </a:pPr>
            <a:r>
              <a:rPr lang="en-US" altLang="en-US" dirty="0">
                <a:latin typeface="Calibri" panose="020F0502020204030204" pitchFamily="34" charset="0"/>
              </a:rPr>
              <a:t>The BOE is the interpreter/finder of facts</a:t>
            </a:r>
          </a:p>
          <a:p>
            <a:pPr marL="457200" indent="-457200">
              <a:lnSpc>
                <a:spcPct val="90000"/>
              </a:lnSpc>
              <a:buFont typeface="Arial" panose="020B0604020202020204" pitchFamily="34" charset="0"/>
              <a:buChar char="•"/>
            </a:pPr>
            <a:r>
              <a:rPr lang="en-US" altLang="en-US" dirty="0">
                <a:latin typeface="Calibri" panose="020F0502020204030204" pitchFamily="34" charset="0"/>
              </a:rPr>
              <a:t>	</a:t>
            </a:r>
            <a:r>
              <a:rPr lang="en-US" altLang="en-US" i="1" dirty="0">
                <a:latin typeface="Calibri" panose="020F0502020204030204" pitchFamily="34" charset="0"/>
              </a:rPr>
              <a:t>only</a:t>
            </a:r>
            <a:r>
              <a:rPr lang="en-US" altLang="en-US" dirty="0">
                <a:latin typeface="Calibri" panose="020F0502020204030204" pitchFamily="34" charset="0"/>
              </a:rPr>
              <a:t> </a:t>
            </a:r>
            <a:r>
              <a:rPr lang="en-US" altLang="en-US" i="1" dirty="0">
                <a:latin typeface="Calibri" panose="020F0502020204030204" pitchFamily="34" charset="0"/>
              </a:rPr>
              <a:t>facts presented at the hearing</a:t>
            </a:r>
          </a:p>
        </p:txBody>
      </p:sp>
    </p:spTree>
    <p:extLst>
      <p:ext uri="{BB962C8B-B14F-4D97-AF65-F5344CB8AC3E}">
        <p14:creationId xmlns:p14="http://schemas.microsoft.com/office/powerpoint/2010/main" val="35381674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6DC8B26-CE7C-4D6C-A18C-37C1317A60F1}" type="slidenum">
              <a:rPr lang="en-US" altLang="en-US"/>
              <a:pPr/>
              <a:t>15</a:t>
            </a:fld>
            <a:endParaRPr lang="en-US" altLang="en-US"/>
          </a:p>
        </p:txBody>
      </p:sp>
      <p:sp>
        <p:nvSpPr>
          <p:cNvPr id="65538" name="Rectangle 2"/>
          <p:cNvSpPr>
            <a:spLocks noGrp="1" noChangeArrowheads="1"/>
          </p:cNvSpPr>
          <p:nvPr>
            <p:ph type="title"/>
          </p:nvPr>
        </p:nvSpPr>
        <p:spPr>
          <a:xfrm>
            <a:off x="1452282" y="365760"/>
            <a:ext cx="7234517" cy="591669"/>
          </a:xfrm>
        </p:spPr>
        <p:txBody>
          <a:bodyPr/>
          <a:lstStyle/>
          <a:p>
            <a:r>
              <a:rPr lang="en-US" altLang="en-US" sz="3200" b="1" dirty="0">
                <a:solidFill>
                  <a:srgbClr val="FFFF00"/>
                </a:solidFill>
              </a:rPr>
              <a:t>Role of the Appellant</a:t>
            </a:r>
          </a:p>
        </p:txBody>
      </p:sp>
      <p:sp>
        <p:nvSpPr>
          <p:cNvPr id="65539" name="Rectangle 3"/>
          <p:cNvSpPr>
            <a:spLocks noGrp="1" noChangeArrowheads="1"/>
          </p:cNvSpPr>
          <p:nvPr>
            <p:ph type="body" idx="1"/>
          </p:nvPr>
        </p:nvSpPr>
        <p:spPr>
          <a:xfrm>
            <a:off x="0" y="1374289"/>
            <a:ext cx="8915400" cy="5000975"/>
          </a:xfrm>
        </p:spPr>
        <p:txBody>
          <a:bodyPr>
            <a:noAutofit/>
          </a:bodyPr>
          <a:lstStyle/>
          <a:p>
            <a:pPr>
              <a:lnSpc>
                <a:spcPct val="80000"/>
              </a:lnSpc>
            </a:pPr>
            <a:r>
              <a:rPr lang="en-US" altLang="en-US" sz="2800" dirty="0"/>
              <a:t>The appellant bears the burden of proof:</a:t>
            </a:r>
          </a:p>
          <a:p>
            <a:pPr marL="457200" indent="-457200">
              <a:lnSpc>
                <a:spcPct val="80000"/>
              </a:lnSpc>
              <a:buFont typeface="Arial" panose="020B0604020202020204" pitchFamily="34" charset="0"/>
              <a:buChar char="•"/>
            </a:pPr>
            <a:r>
              <a:rPr lang="en-US" altLang="en-US" sz="2800" dirty="0"/>
              <a:t>This is because the appellant is the one seeking a change of the status quo	</a:t>
            </a:r>
          </a:p>
          <a:p>
            <a:pPr>
              <a:lnSpc>
                <a:spcPct val="80000"/>
              </a:lnSpc>
            </a:pPr>
            <a:endParaRPr lang="en-US" altLang="en-US" sz="1600" dirty="0"/>
          </a:p>
          <a:p>
            <a:pPr marL="457200" indent="-457200">
              <a:lnSpc>
                <a:spcPct val="80000"/>
              </a:lnSpc>
              <a:buFont typeface="Arial" panose="020B0604020202020204" pitchFamily="34" charset="0"/>
              <a:buChar char="•"/>
            </a:pPr>
            <a:r>
              <a:rPr lang="en-US" altLang="en-US" sz="2800" dirty="0"/>
              <a:t>The appellant must present salient facts, not rumor, not anecdotes, no vague innuendos, but facts, about the property that supports the allegation of an assessment that has been made in error</a:t>
            </a:r>
          </a:p>
          <a:p>
            <a:pPr>
              <a:lnSpc>
                <a:spcPct val="80000"/>
              </a:lnSpc>
            </a:pPr>
            <a:endParaRPr lang="en-US" altLang="en-US" sz="1600" dirty="0"/>
          </a:p>
          <a:p>
            <a:pPr marL="457200" indent="-457200">
              <a:lnSpc>
                <a:spcPct val="80000"/>
              </a:lnSpc>
              <a:buFont typeface="Arial" panose="020B0604020202020204" pitchFamily="34" charset="0"/>
              <a:buChar char="•"/>
            </a:pPr>
            <a:r>
              <a:rPr lang="en-US" altLang="en-US" sz="2800" dirty="0"/>
              <a:t>The appellant needs to convince you, using those facts,  that a mistake has been made in the valuation of the property</a:t>
            </a:r>
          </a:p>
        </p:txBody>
      </p:sp>
    </p:spTree>
    <p:extLst>
      <p:ext uri="{BB962C8B-B14F-4D97-AF65-F5344CB8AC3E}">
        <p14:creationId xmlns:p14="http://schemas.microsoft.com/office/powerpoint/2010/main" val="675096013"/>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279B622-DAA5-4E47-9ED7-0902365AB32A}" type="slidenum">
              <a:rPr lang="en-US" altLang="en-US"/>
              <a:pPr/>
              <a:t>16</a:t>
            </a:fld>
            <a:endParaRPr lang="en-US" altLang="en-US"/>
          </a:p>
        </p:txBody>
      </p:sp>
      <p:sp>
        <p:nvSpPr>
          <p:cNvPr id="21506" name="Rectangle 2"/>
          <p:cNvSpPr>
            <a:spLocks noGrp="1" noChangeArrowheads="1"/>
          </p:cNvSpPr>
          <p:nvPr>
            <p:ph type="title"/>
          </p:nvPr>
        </p:nvSpPr>
        <p:spPr>
          <a:xfrm>
            <a:off x="1527586" y="376518"/>
            <a:ext cx="6930614" cy="690282"/>
          </a:xfrm>
        </p:spPr>
        <p:txBody>
          <a:bodyPr/>
          <a:lstStyle/>
          <a:p>
            <a:r>
              <a:rPr lang="en-US" altLang="en-US" sz="3200" b="1" dirty="0">
                <a:solidFill>
                  <a:srgbClr val="FFFF00"/>
                </a:solidFill>
              </a:rPr>
              <a:t>Role of the Assessor</a:t>
            </a:r>
          </a:p>
        </p:txBody>
      </p:sp>
      <p:sp>
        <p:nvSpPr>
          <p:cNvPr id="21507" name="Rectangle 3"/>
          <p:cNvSpPr>
            <a:spLocks noGrp="1" noChangeArrowheads="1"/>
          </p:cNvSpPr>
          <p:nvPr>
            <p:ph type="body" idx="1"/>
          </p:nvPr>
        </p:nvSpPr>
        <p:spPr>
          <a:xfrm>
            <a:off x="152400" y="1447800"/>
            <a:ext cx="8991600" cy="4724400"/>
          </a:xfrm>
        </p:spPr>
        <p:txBody>
          <a:bodyPr>
            <a:normAutofit/>
          </a:bodyPr>
          <a:lstStyle/>
          <a:p>
            <a:pPr marL="457200" indent="-457200">
              <a:lnSpc>
                <a:spcPct val="75000"/>
              </a:lnSpc>
              <a:buFont typeface="Arial" panose="020B0604020202020204" pitchFamily="34" charset="0"/>
              <a:buChar char="•"/>
            </a:pPr>
            <a:r>
              <a:rPr lang="en-US" altLang="en-US" sz="2800" dirty="0"/>
              <a:t>Appointed by Mayor, Manager, or Assembly</a:t>
            </a:r>
          </a:p>
          <a:p>
            <a:pPr marL="457200" indent="-457200">
              <a:lnSpc>
                <a:spcPct val="75000"/>
              </a:lnSpc>
              <a:buFont typeface="Arial" panose="020B0604020202020204" pitchFamily="34" charset="0"/>
              <a:buChar char="•"/>
            </a:pPr>
            <a:r>
              <a:rPr lang="en-US" altLang="en-US" sz="2800" dirty="0"/>
              <a:t>Administration of Property Assessments</a:t>
            </a:r>
          </a:p>
          <a:p>
            <a:pPr marL="457200" indent="-457200">
              <a:lnSpc>
                <a:spcPct val="75000"/>
              </a:lnSpc>
              <a:buFont typeface="Arial" panose="020B0604020202020204" pitchFamily="34" charset="0"/>
              <a:buChar char="•"/>
            </a:pPr>
            <a:r>
              <a:rPr lang="en-US" altLang="en-US" sz="2800" dirty="0"/>
              <a:t>Determination of exemption requests</a:t>
            </a:r>
          </a:p>
          <a:p>
            <a:pPr marL="457200" indent="-457200">
              <a:lnSpc>
                <a:spcPct val="75000"/>
              </a:lnSpc>
              <a:buFont typeface="Arial" panose="020B0604020202020204" pitchFamily="34" charset="0"/>
              <a:buChar char="•"/>
            </a:pPr>
            <a:r>
              <a:rPr lang="en-US" altLang="en-US" sz="2800" dirty="0"/>
              <a:t>Discovery of all taxable property (both real and personal)</a:t>
            </a:r>
          </a:p>
          <a:p>
            <a:pPr marL="457200" indent="-457200">
              <a:lnSpc>
                <a:spcPct val="75000"/>
              </a:lnSpc>
              <a:buFont typeface="Arial" panose="020B0604020202020204" pitchFamily="34" charset="0"/>
              <a:buChar char="•"/>
            </a:pPr>
            <a:r>
              <a:rPr lang="en-US" altLang="en-US" sz="2800" dirty="0"/>
              <a:t>Requires adequate mapping for real property</a:t>
            </a:r>
          </a:p>
          <a:p>
            <a:pPr marL="457200" indent="-457200">
              <a:lnSpc>
                <a:spcPct val="75000"/>
              </a:lnSpc>
              <a:buFont typeface="Arial" panose="020B0604020202020204" pitchFamily="34" charset="0"/>
              <a:buChar char="•"/>
            </a:pPr>
            <a:r>
              <a:rPr lang="en-US" altLang="en-US" sz="2800" dirty="0"/>
              <a:t>Personal property: self-reporting; monitoring by assessor, force filings if necessary</a:t>
            </a:r>
          </a:p>
          <a:p>
            <a:pPr marL="457200" indent="-457200">
              <a:lnSpc>
                <a:spcPct val="75000"/>
              </a:lnSpc>
              <a:buFont typeface="Arial" panose="020B0604020202020204" pitchFamily="34" charset="0"/>
              <a:buChar char="•"/>
            </a:pPr>
            <a:r>
              <a:rPr lang="en-US" altLang="en-US" sz="2800" dirty="0"/>
              <a:t>Listing (description) of all property</a:t>
            </a:r>
          </a:p>
          <a:p>
            <a:pPr marL="457200" indent="-457200">
              <a:lnSpc>
                <a:spcPct val="75000"/>
              </a:lnSpc>
              <a:buFont typeface="Arial" panose="020B0604020202020204" pitchFamily="34" charset="0"/>
              <a:buChar char="•"/>
            </a:pPr>
            <a:r>
              <a:rPr lang="en-US" altLang="en-US" sz="2800" dirty="0"/>
              <a:t>Valuation of all taxable (real &amp; personal) property</a:t>
            </a:r>
          </a:p>
          <a:p>
            <a:pPr marL="457200" indent="-457200">
              <a:lnSpc>
                <a:spcPct val="75000"/>
              </a:lnSpc>
              <a:buFont typeface="Arial" panose="020B0604020202020204" pitchFamily="34" charset="0"/>
              <a:buChar char="•"/>
            </a:pPr>
            <a:r>
              <a:rPr lang="en-US" altLang="en-US" sz="2800" dirty="0"/>
              <a:t>Notification to all property owners of values</a:t>
            </a:r>
          </a:p>
          <a:p>
            <a:pPr marL="457200" indent="-457200">
              <a:lnSpc>
                <a:spcPct val="75000"/>
              </a:lnSpc>
              <a:buFont typeface="Arial" panose="020B0604020202020204" pitchFamily="34" charset="0"/>
              <a:buChar char="•"/>
            </a:pPr>
            <a:r>
              <a:rPr lang="en-US" altLang="en-US" sz="2800" dirty="0"/>
              <a:t>Appearance before the BOE to defend assessments</a:t>
            </a:r>
          </a:p>
        </p:txBody>
      </p:sp>
    </p:spTree>
    <p:extLst>
      <p:ext uri="{BB962C8B-B14F-4D97-AF65-F5344CB8AC3E}">
        <p14:creationId xmlns:p14="http://schemas.microsoft.com/office/powerpoint/2010/main" val="389601826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17F04C6-1C86-4D4C-8165-3C144C16C75B}" type="slidenum">
              <a:rPr lang="en-US" altLang="en-US"/>
              <a:pPr/>
              <a:t>17</a:t>
            </a:fld>
            <a:endParaRPr lang="en-US" altLang="en-US"/>
          </a:p>
        </p:txBody>
      </p:sp>
      <p:sp>
        <p:nvSpPr>
          <p:cNvPr id="56323" name="Rectangle 3"/>
          <p:cNvSpPr>
            <a:spLocks noGrp="1" noChangeArrowheads="1"/>
          </p:cNvSpPr>
          <p:nvPr>
            <p:ph type="body" idx="1"/>
          </p:nvPr>
        </p:nvSpPr>
        <p:spPr>
          <a:xfrm>
            <a:off x="457200" y="1358832"/>
            <a:ext cx="8229600" cy="4724400"/>
          </a:xfrm>
        </p:spPr>
        <p:txBody>
          <a:bodyPr>
            <a:noAutofit/>
          </a:bodyPr>
          <a:lstStyle/>
          <a:p>
            <a:pPr>
              <a:lnSpc>
                <a:spcPct val="80000"/>
              </a:lnSpc>
            </a:pPr>
            <a:r>
              <a:rPr lang="en-US" altLang="en-US" dirty="0"/>
              <a:t>Establish a foundation proving:</a:t>
            </a:r>
          </a:p>
          <a:p>
            <a:pPr>
              <a:lnSpc>
                <a:spcPct val="80000"/>
              </a:lnSpc>
            </a:pPr>
            <a:endParaRPr lang="en-US" altLang="en-US" dirty="0"/>
          </a:p>
          <a:p>
            <a:pPr marL="457200" indent="-457200">
              <a:lnSpc>
                <a:spcPct val="80000"/>
              </a:lnSpc>
              <a:buFont typeface="Arial" panose="020B0604020202020204" pitchFamily="34" charset="0"/>
              <a:buChar char="•"/>
            </a:pPr>
            <a:r>
              <a:rPr lang="en-US" altLang="en-US" dirty="0"/>
              <a:t>	Equal treatment of all taxpayers</a:t>
            </a:r>
          </a:p>
          <a:p>
            <a:pPr marL="457200" indent="-457200">
              <a:lnSpc>
                <a:spcPct val="80000"/>
              </a:lnSpc>
              <a:buFont typeface="Arial" panose="020B0604020202020204" pitchFamily="34" charset="0"/>
              <a:buChar char="•"/>
            </a:pPr>
            <a:endParaRPr lang="en-US" altLang="en-US" dirty="0"/>
          </a:p>
          <a:p>
            <a:pPr marL="457200" indent="-457200">
              <a:lnSpc>
                <a:spcPct val="80000"/>
              </a:lnSpc>
              <a:buFont typeface="Arial" panose="020B0604020202020204" pitchFamily="34" charset="0"/>
              <a:buChar char="•"/>
            </a:pPr>
            <a:r>
              <a:rPr lang="en-US" altLang="en-US" dirty="0"/>
              <a:t>	Uniform assessed values</a:t>
            </a:r>
          </a:p>
          <a:p>
            <a:pPr marL="457200" indent="-457200">
              <a:lnSpc>
                <a:spcPct val="80000"/>
              </a:lnSpc>
              <a:buFont typeface="Arial" panose="020B0604020202020204" pitchFamily="34" charset="0"/>
              <a:buChar char="•"/>
            </a:pPr>
            <a:endParaRPr lang="en-US" altLang="en-US" dirty="0"/>
          </a:p>
          <a:p>
            <a:pPr marL="457200" indent="-457200">
              <a:lnSpc>
                <a:spcPct val="80000"/>
              </a:lnSpc>
              <a:buFont typeface="Arial" panose="020B0604020202020204" pitchFamily="34" charset="0"/>
              <a:buChar char="•"/>
            </a:pPr>
            <a:r>
              <a:rPr lang="en-US" altLang="en-US" dirty="0"/>
              <a:t>	Proper use appraisal methods</a:t>
            </a:r>
          </a:p>
          <a:p>
            <a:pPr>
              <a:lnSpc>
                <a:spcPct val="80000"/>
              </a:lnSpc>
            </a:pPr>
            <a:endParaRPr lang="en-US" altLang="en-US" dirty="0"/>
          </a:p>
          <a:p>
            <a:pPr>
              <a:lnSpc>
                <a:spcPct val="80000"/>
              </a:lnSpc>
            </a:pPr>
            <a:r>
              <a:rPr lang="en-US" altLang="en-US" dirty="0"/>
              <a:t>(See AS 29.45.210)</a:t>
            </a:r>
          </a:p>
          <a:p>
            <a:pPr>
              <a:lnSpc>
                <a:spcPct val="80000"/>
              </a:lnSpc>
            </a:pPr>
            <a:endParaRPr lang="en-US" altLang="en-US" dirty="0"/>
          </a:p>
        </p:txBody>
      </p:sp>
      <p:sp>
        <p:nvSpPr>
          <p:cNvPr id="56324" name="Rectangle 4"/>
          <p:cNvSpPr>
            <a:spLocks noGrp="1" noChangeArrowheads="1"/>
          </p:cNvSpPr>
          <p:nvPr>
            <p:ph type="title"/>
          </p:nvPr>
        </p:nvSpPr>
        <p:spPr>
          <a:xfrm>
            <a:off x="1398494" y="376518"/>
            <a:ext cx="7288306" cy="690282"/>
          </a:xfrm>
          <a:noFill/>
          <a:ln/>
        </p:spPr>
        <p:txBody>
          <a:bodyPr/>
          <a:lstStyle/>
          <a:p>
            <a:r>
              <a:rPr lang="en-US" altLang="en-US" sz="3200" b="1" dirty="0">
                <a:solidFill>
                  <a:srgbClr val="FFFF00"/>
                </a:solidFill>
              </a:rPr>
              <a:t>Role of the Assessor</a:t>
            </a:r>
            <a:r>
              <a:rPr lang="en-US" altLang="en-US" sz="3200" b="1" dirty="0">
                <a:solidFill>
                  <a:srgbClr val="FFFF99"/>
                </a:solidFill>
              </a:rPr>
              <a:t> </a:t>
            </a:r>
            <a:r>
              <a:rPr lang="en-US" altLang="en-US" sz="3200" b="1" dirty="0">
                <a:solidFill>
                  <a:srgbClr val="FFFF00"/>
                </a:solidFill>
              </a:rPr>
              <a:t>(cont.)</a:t>
            </a:r>
          </a:p>
        </p:txBody>
      </p:sp>
    </p:spTree>
    <p:extLst>
      <p:ext uri="{BB962C8B-B14F-4D97-AF65-F5344CB8AC3E}">
        <p14:creationId xmlns:p14="http://schemas.microsoft.com/office/powerpoint/2010/main" val="24550748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57751-4698-44E9-BD89-34A3D461901F}"/>
              </a:ext>
            </a:extLst>
          </p:cNvPr>
          <p:cNvSpPr>
            <a:spLocks noGrp="1"/>
          </p:cNvSpPr>
          <p:nvPr>
            <p:ph idx="1"/>
          </p:nvPr>
        </p:nvSpPr>
        <p:spPr/>
        <p:txBody>
          <a:bodyPr/>
          <a:lstStyle/>
          <a:p>
            <a:pPr>
              <a:lnSpc>
                <a:spcPct val="80000"/>
              </a:lnSpc>
            </a:pPr>
            <a:r>
              <a:rPr lang="en-US" altLang="en-US" dirty="0"/>
              <a:t>Goal is to achieve uniform assessments, consequently, will use “mass appraisal” techniques, not fee appraisal techniques.</a:t>
            </a:r>
          </a:p>
          <a:p>
            <a:pPr>
              <a:lnSpc>
                <a:spcPct val="80000"/>
              </a:lnSpc>
            </a:pPr>
            <a:endParaRPr lang="en-US" altLang="en-US" dirty="0"/>
          </a:p>
          <a:p>
            <a:pPr>
              <a:lnSpc>
                <a:spcPct val="80000"/>
              </a:lnSpc>
            </a:pPr>
            <a:r>
              <a:rPr lang="en-US" altLang="en-US" dirty="0"/>
              <a:t>In order to produce equality in the tax burden, there must be uniformity in the manner of assessments.</a:t>
            </a:r>
          </a:p>
          <a:p>
            <a:pPr>
              <a:lnSpc>
                <a:spcPct val="80000"/>
              </a:lnSpc>
            </a:pPr>
            <a:endParaRPr lang="en-US" altLang="en-US" dirty="0"/>
          </a:p>
          <a:p>
            <a:pPr>
              <a:lnSpc>
                <a:spcPct val="80000"/>
              </a:lnSpc>
            </a:pPr>
            <a:r>
              <a:rPr lang="en-US" altLang="en-US" dirty="0"/>
              <a:t>Between standards of actual value and uniformity of assessments, </a:t>
            </a:r>
            <a:r>
              <a:rPr lang="en-US" altLang="en-US" i="1" u="sng" dirty="0"/>
              <a:t>courts generally prefer the latter</a:t>
            </a:r>
            <a:r>
              <a:rPr lang="en-US" altLang="en-US" dirty="0"/>
              <a:t>.</a:t>
            </a:r>
          </a:p>
          <a:p>
            <a:endParaRPr lang="en-US" dirty="0"/>
          </a:p>
        </p:txBody>
      </p:sp>
      <p:sp>
        <p:nvSpPr>
          <p:cNvPr id="3" name="Slide Number Placeholder 2">
            <a:extLst>
              <a:ext uri="{FF2B5EF4-FFF2-40B4-BE49-F238E27FC236}">
                <a16:creationId xmlns:a16="http://schemas.microsoft.com/office/drawing/2014/main" id="{A0B8CD7E-101B-4976-A6BC-FB06BFD66C62}"/>
              </a:ext>
            </a:extLst>
          </p:cNvPr>
          <p:cNvSpPr>
            <a:spLocks noGrp="1"/>
          </p:cNvSpPr>
          <p:nvPr>
            <p:ph type="sldNum" sz="quarter" idx="12"/>
          </p:nvPr>
        </p:nvSpPr>
        <p:spPr/>
        <p:txBody>
          <a:bodyPr/>
          <a:lstStyle/>
          <a:p>
            <a:fld id="{127FB048-B665-4A2F-9418-E5EC1A553E57}" type="slidenum">
              <a:rPr lang="en-US" smtClean="0"/>
              <a:pPr/>
              <a:t>18</a:t>
            </a:fld>
            <a:endParaRPr lang="en-US" dirty="0"/>
          </a:p>
        </p:txBody>
      </p:sp>
      <p:sp>
        <p:nvSpPr>
          <p:cNvPr id="4" name="Title 3">
            <a:extLst>
              <a:ext uri="{FF2B5EF4-FFF2-40B4-BE49-F238E27FC236}">
                <a16:creationId xmlns:a16="http://schemas.microsoft.com/office/drawing/2014/main" id="{D18ED0A7-88E7-483C-A50A-EDEB0F06F000}"/>
              </a:ext>
            </a:extLst>
          </p:cNvPr>
          <p:cNvSpPr>
            <a:spLocks noGrp="1"/>
          </p:cNvSpPr>
          <p:nvPr>
            <p:ph type="title"/>
          </p:nvPr>
        </p:nvSpPr>
        <p:spPr/>
        <p:txBody>
          <a:bodyPr/>
          <a:lstStyle/>
          <a:p>
            <a:r>
              <a:rPr lang="en-US" altLang="en-US" b="1" dirty="0">
                <a:solidFill>
                  <a:srgbClr val="FFFF00"/>
                </a:solidFill>
              </a:rPr>
              <a:t>Role of the Assessor</a:t>
            </a:r>
            <a:r>
              <a:rPr lang="en-US" altLang="en-US" b="1" dirty="0">
                <a:solidFill>
                  <a:srgbClr val="FFFF99"/>
                </a:solidFill>
              </a:rPr>
              <a:t> </a:t>
            </a:r>
            <a:r>
              <a:rPr lang="en-US" altLang="en-US" b="1" dirty="0">
                <a:solidFill>
                  <a:srgbClr val="FFFF00"/>
                </a:solidFill>
              </a:rPr>
              <a:t>(cont.)</a:t>
            </a:r>
            <a:endParaRPr lang="en-US" dirty="0"/>
          </a:p>
        </p:txBody>
      </p:sp>
    </p:spTree>
    <p:extLst>
      <p:ext uri="{BB962C8B-B14F-4D97-AF65-F5344CB8AC3E}">
        <p14:creationId xmlns:p14="http://schemas.microsoft.com/office/powerpoint/2010/main" val="8897979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57751-4698-44E9-BD89-34A3D461901F}"/>
              </a:ext>
            </a:extLst>
          </p:cNvPr>
          <p:cNvSpPr>
            <a:spLocks noGrp="1"/>
          </p:cNvSpPr>
          <p:nvPr>
            <p:ph idx="1"/>
          </p:nvPr>
        </p:nvSpPr>
        <p:spPr/>
        <p:txBody>
          <a:bodyPr/>
          <a:lstStyle/>
          <a:p>
            <a:pPr marL="457200" indent="-457200">
              <a:buFont typeface="Arial" panose="020B0604020202020204" pitchFamily="34" charset="0"/>
              <a:buChar char="•"/>
            </a:pPr>
            <a:r>
              <a:rPr lang="en-US" dirty="0"/>
              <a:t>Alaska faces unique challenges – small numbers of properties, and even smaller numbers of sales (non-disclosure)</a:t>
            </a:r>
          </a:p>
          <a:p>
            <a:pPr marL="457200" indent="-457200">
              <a:buFont typeface="Arial" panose="020B0604020202020204" pitchFamily="34" charset="0"/>
              <a:buChar char="•"/>
            </a:pPr>
            <a:r>
              <a:rPr lang="en-US" dirty="0"/>
              <a:t>The State Assessor has been encouraging local assessors to use evidence besides sales (employment, economic activity, sales from other categories of properties) to support value changes, in the absence of sales</a:t>
            </a:r>
          </a:p>
        </p:txBody>
      </p:sp>
      <p:sp>
        <p:nvSpPr>
          <p:cNvPr id="3" name="Slide Number Placeholder 2">
            <a:extLst>
              <a:ext uri="{FF2B5EF4-FFF2-40B4-BE49-F238E27FC236}">
                <a16:creationId xmlns:a16="http://schemas.microsoft.com/office/drawing/2014/main" id="{A0B8CD7E-101B-4976-A6BC-FB06BFD66C62}"/>
              </a:ext>
            </a:extLst>
          </p:cNvPr>
          <p:cNvSpPr>
            <a:spLocks noGrp="1"/>
          </p:cNvSpPr>
          <p:nvPr>
            <p:ph type="sldNum" sz="quarter" idx="12"/>
          </p:nvPr>
        </p:nvSpPr>
        <p:spPr/>
        <p:txBody>
          <a:bodyPr/>
          <a:lstStyle/>
          <a:p>
            <a:fld id="{127FB048-B665-4A2F-9418-E5EC1A553E57}" type="slidenum">
              <a:rPr lang="en-US" smtClean="0"/>
              <a:pPr/>
              <a:t>19</a:t>
            </a:fld>
            <a:endParaRPr lang="en-US" dirty="0"/>
          </a:p>
        </p:txBody>
      </p:sp>
      <p:sp>
        <p:nvSpPr>
          <p:cNvPr id="4" name="Title 3">
            <a:extLst>
              <a:ext uri="{FF2B5EF4-FFF2-40B4-BE49-F238E27FC236}">
                <a16:creationId xmlns:a16="http://schemas.microsoft.com/office/drawing/2014/main" id="{D18ED0A7-88E7-483C-A50A-EDEB0F06F000}"/>
              </a:ext>
            </a:extLst>
          </p:cNvPr>
          <p:cNvSpPr>
            <a:spLocks noGrp="1"/>
          </p:cNvSpPr>
          <p:nvPr>
            <p:ph type="title"/>
          </p:nvPr>
        </p:nvSpPr>
        <p:spPr/>
        <p:txBody>
          <a:bodyPr/>
          <a:lstStyle/>
          <a:p>
            <a:r>
              <a:rPr lang="en-US" altLang="en-US" b="1" dirty="0">
                <a:solidFill>
                  <a:srgbClr val="FFFF00"/>
                </a:solidFill>
              </a:rPr>
              <a:t>Mass Appraisal Techniques </a:t>
            </a:r>
            <a:endParaRPr lang="en-US" dirty="0"/>
          </a:p>
        </p:txBody>
      </p:sp>
    </p:spTree>
    <p:extLst>
      <p:ext uri="{BB962C8B-B14F-4D97-AF65-F5344CB8AC3E}">
        <p14:creationId xmlns:p14="http://schemas.microsoft.com/office/powerpoint/2010/main" val="77045375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F1C64FC8-CB3F-49CF-A199-98D111B0A28A}" type="slidenum">
              <a:rPr lang="en-US" altLang="en-US"/>
              <a:pPr/>
              <a:t>2</a:t>
            </a:fld>
            <a:endParaRPr lang="en-US" altLang="en-US" dirty="0"/>
          </a:p>
        </p:txBody>
      </p:sp>
      <p:sp>
        <p:nvSpPr>
          <p:cNvPr id="17410" name="Rectangle 2"/>
          <p:cNvSpPr>
            <a:spLocks noGrp="1" noChangeArrowheads="1"/>
          </p:cNvSpPr>
          <p:nvPr>
            <p:ph type="title"/>
          </p:nvPr>
        </p:nvSpPr>
        <p:spPr>
          <a:xfrm>
            <a:off x="1154021" y="402570"/>
            <a:ext cx="7532779" cy="520411"/>
          </a:xfrm>
        </p:spPr>
        <p:txBody>
          <a:bodyPr/>
          <a:lstStyle/>
          <a:p>
            <a:r>
              <a:rPr lang="en-US" altLang="en-US" sz="2400" b="1" dirty="0">
                <a:solidFill>
                  <a:srgbClr val="FFFF00"/>
                </a:solidFill>
              </a:rPr>
              <a:t>The Board of Equalization (BOE) and the Appeal Process</a:t>
            </a:r>
          </a:p>
        </p:txBody>
      </p:sp>
      <p:sp>
        <p:nvSpPr>
          <p:cNvPr id="17413" name="Rectangle 5"/>
          <p:cNvSpPr>
            <a:spLocks noChangeArrowheads="1"/>
          </p:cNvSpPr>
          <p:nvPr/>
        </p:nvSpPr>
        <p:spPr bwMode="auto">
          <a:xfrm>
            <a:off x="1614999" y="4849803"/>
            <a:ext cx="543349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lgn="l">
              <a:tabLst>
                <a:tab pos="6218238" algn="l"/>
              </a:tabLst>
              <a:defRPr>
                <a:solidFill>
                  <a:schemeClr val="tx1"/>
                </a:solidFill>
                <a:latin typeface="Arial" charset="0"/>
              </a:defRPr>
            </a:lvl1pPr>
            <a:lvl2pPr algn="l">
              <a:tabLst>
                <a:tab pos="6218238" algn="l"/>
              </a:tabLst>
              <a:defRPr>
                <a:solidFill>
                  <a:schemeClr val="tx1"/>
                </a:solidFill>
                <a:latin typeface="Arial" charset="0"/>
              </a:defRPr>
            </a:lvl2pPr>
            <a:lvl3pPr algn="l">
              <a:tabLst>
                <a:tab pos="6218238" algn="l"/>
              </a:tabLst>
              <a:defRPr>
                <a:solidFill>
                  <a:schemeClr val="tx1"/>
                </a:solidFill>
                <a:latin typeface="Arial" charset="0"/>
              </a:defRPr>
            </a:lvl3pPr>
            <a:lvl4pPr algn="l">
              <a:tabLst>
                <a:tab pos="6218238" algn="l"/>
              </a:tabLst>
              <a:defRPr>
                <a:solidFill>
                  <a:schemeClr val="tx1"/>
                </a:solidFill>
                <a:latin typeface="Arial" charset="0"/>
              </a:defRPr>
            </a:lvl4pPr>
            <a:lvl5pPr algn="l">
              <a:tabLst>
                <a:tab pos="6218238" algn="l"/>
              </a:tabLst>
              <a:defRPr>
                <a:solidFill>
                  <a:schemeClr val="tx1"/>
                </a:solidFill>
                <a:latin typeface="Arial" charset="0"/>
              </a:defRPr>
            </a:lvl5pPr>
            <a:lvl6pPr fontAlgn="base">
              <a:spcBef>
                <a:spcPct val="0"/>
              </a:spcBef>
              <a:spcAft>
                <a:spcPct val="0"/>
              </a:spcAft>
              <a:tabLst>
                <a:tab pos="6218238" algn="l"/>
              </a:tabLst>
              <a:defRPr>
                <a:solidFill>
                  <a:schemeClr val="tx1"/>
                </a:solidFill>
                <a:latin typeface="Arial" charset="0"/>
              </a:defRPr>
            </a:lvl6pPr>
            <a:lvl7pPr fontAlgn="base">
              <a:spcBef>
                <a:spcPct val="0"/>
              </a:spcBef>
              <a:spcAft>
                <a:spcPct val="0"/>
              </a:spcAft>
              <a:tabLst>
                <a:tab pos="6218238" algn="l"/>
              </a:tabLst>
              <a:defRPr>
                <a:solidFill>
                  <a:schemeClr val="tx1"/>
                </a:solidFill>
                <a:latin typeface="Arial" charset="0"/>
              </a:defRPr>
            </a:lvl7pPr>
            <a:lvl8pPr fontAlgn="base">
              <a:spcBef>
                <a:spcPct val="0"/>
              </a:spcBef>
              <a:spcAft>
                <a:spcPct val="0"/>
              </a:spcAft>
              <a:tabLst>
                <a:tab pos="6218238" algn="l"/>
              </a:tabLst>
              <a:defRPr>
                <a:solidFill>
                  <a:schemeClr val="tx1"/>
                </a:solidFill>
                <a:latin typeface="Arial" charset="0"/>
              </a:defRPr>
            </a:lvl8pPr>
            <a:lvl9pPr fontAlgn="base">
              <a:spcBef>
                <a:spcPct val="0"/>
              </a:spcBef>
              <a:spcAft>
                <a:spcPct val="0"/>
              </a:spcAft>
              <a:tabLst>
                <a:tab pos="6218238" algn="l"/>
              </a:tabLst>
              <a:defRPr>
                <a:solidFill>
                  <a:schemeClr val="tx1"/>
                </a:solidFill>
                <a:latin typeface="Arial" charset="0"/>
              </a:defRPr>
            </a:lvl9pPr>
          </a:lstStyle>
          <a:p>
            <a:pPr algn="ctr"/>
            <a:r>
              <a:rPr lang="en-US" altLang="en-US" sz="2400" b="1" dirty="0">
                <a:latin typeface="Verdana" pitchFamily="34" charset="0"/>
              </a:rPr>
              <a:t>Prepared by: </a:t>
            </a:r>
          </a:p>
          <a:p>
            <a:pPr algn="ctr"/>
            <a:r>
              <a:rPr lang="en-US" altLang="en-US" sz="2400" b="1" dirty="0">
                <a:latin typeface="Verdana" pitchFamily="34" charset="0"/>
              </a:rPr>
              <a:t>Office of the State Assessor</a:t>
            </a:r>
          </a:p>
          <a:p>
            <a:pPr algn="ctr"/>
            <a:r>
              <a:rPr lang="en-US" altLang="en-US" sz="2400" b="1" dirty="0">
                <a:latin typeface="Verdana" pitchFamily="34" charset="0"/>
              </a:rPr>
              <a:t>2022</a:t>
            </a:r>
          </a:p>
        </p:txBody>
      </p:sp>
      <p:pic>
        <p:nvPicPr>
          <p:cNvPr id="13" name="Picture 4" descr="C:\Users\dmmcgee\AppData\Local\Microsoft\Windows\Temporary Internet Files\Content.IE5\TZ8O69LI\1280px-Balanced_scale_of_Justice.svg[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29322" y="1362392"/>
            <a:ext cx="3816926" cy="339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05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423"/>
            <a:ext cx="8229600" cy="5073741"/>
          </a:xfrm>
        </p:spPr>
        <p:txBody>
          <a:bodyPr/>
          <a:lstStyle/>
          <a:p>
            <a:pPr algn="ctr"/>
            <a:r>
              <a:rPr lang="en-US" dirty="0"/>
              <a:t>Explain the case</a:t>
            </a:r>
          </a:p>
          <a:p>
            <a:pPr algn="ctr"/>
            <a:endParaRPr lang="en-US" sz="1200" dirty="0"/>
          </a:p>
          <a:p>
            <a:r>
              <a:rPr lang="en-US" dirty="0"/>
              <a:t>Present evidence of:</a:t>
            </a:r>
          </a:p>
          <a:p>
            <a:endParaRPr lang="en-US" dirty="0"/>
          </a:p>
          <a:p>
            <a:pPr marL="1025525" lvl="1" indent="-457200">
              <a:buFont typeface="Arial" panose="020B0604020202020204" pitchFamily="34" charset="0"/>
              <a:buChar char="•"/>
            </a:pPr>
            <a:r>
              <a:rPr lang="en-US" sz="3200" dirty="0"/>
              <a:t>equity in assessment</a:t>
            </a:r>
          </a:p>
          <a:p>
            <a:pPr marL="1025525" lvl="1" indent="-457200">
              <a:buFont typeface="Arial" panose="020B0604020202020204" pitchFamily="34" charset="0"/>
              <a:buChar char="•"/>
            </a:pPr>
            <a:r>
              <a:rPr lang="en-US" sz="3200" dirty="0"/>
              <a:t>relationship to market value</a:t>
            </a:r>
          </a:p>
          <a:p>
            <a:pPr marL="1025525" lvl="1" indent="-457200">
              <a:buFont typeface="Arial" panose="020B0604020202020204" pitchFamily="34" charset="0"/>
              <a:buChar char="•"/>
            </a:pPr>
            <a:r>
              <a:rPr lang="en-US" sz="3200" dirty="0"/>
              <a:t>correct application of appraisal method</a:t>
            </a:r>
          </a:p>
          <a:p>
            <a:endParaRPr lang="en-US" dirty="0"/>
          </a:p>
        </p:txBody>
      </p:sp>
      <p:sp>
        <p:nvSpPr>
          <p:cNvPr id="3" name="Slide Number Placeholder 2"/>
          <p:cNvSpPr>
            <a:spLocks noGrp="1"/>
          </p:cNvSpPr>
          <p:nvPr>
            <p:ph type="sldNum" sz="quarter" idx="12"/>
          </p:nvPr>
        </p:nvSpPr>
        <p:spPr/>
        <p:txBody>
          <a:bodyPr/>
          <a:lstStyle/>
          <a:p>
            <a:fld id="{127FB048-B665-4A2F-9418-E5EC1A553E57}" type="slidenum">
              <a:rPr lang="en-US" smtClean="0"/>
              <a:pPr/>
              <a:t>20</a:t>
            </a:fld>
            <a:endParaRPr lang="en-US" dirty="0"/>
          </a:p>
        </p:txBody>
      </p:sp>
      <p:sp>
        <p:nvSpPr>
          <p:cNvPr id="4" name="Title 3"/>
          <p:cNvSpPr>
            <a:spLocks noGrp="1"/>
          </p:cNvSpPr>
          <p:nvPr>
            <p:ph type="title"/>
          </p:nvPr>
        </p:nvSpPr>
        <p:spPr/>
        <p:txBody>
          <a:bodyPr/>
          <a:lstStyle/>
          <a:p>
            <a:r>
              <a:rPr lang="en-US" dirty="0"/>
              <a:t>Assessor’s Appeal Response</a:t>
            </a:r>
          </a:p>
        </p:txBody>
      </p:sp>
    </p:spTree>
    <p:extLst>
      <p:ext uri="{BB962C8B-B14F-4D97-AF65-F5344CB8AC3E}">
        <p14:creationId xmlns:p14="http://schemas.microsoft.com/office/powerpoint/2010/main" val="3968387258"/>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534C799-3160-458A-94BA-1F6371F87245}" type="slidenum">
              <a:rPr lang="en-US" altLang="en-US"/>
              <a:pPr/>
              <a:t>21</a:t>
            </a:fld>
            <a:endParaRPr lang="en-US" altLang="en-US"/>
          </a:p>
        </p:txBody>
      </p:sp>
      <p:sp>
        <p:nvSpPr>
          <p:cNvPr id="33794" name="Rectangle 2"/>
          <p:cNvSpPr>
            <a:spLocks noGrp="1" noChangeArrowheads="1"/>
          </p:cNvSpPr>
          <p:nvPr>
            <p:ph type="title"/>
          </p:nvPr>
        </p:nvSpPr>
        <p:spPr>
          <a:xfrm>
            <a:off x="1253713" y="363989"/>
            <a:ext cx="6638365" cy="569259"/>
          </a:xfrm>
        </p:spPr>
        <p:txBody>
          <a:bodyPr/>
          <a:lstStyle/>
          <a:p>
            <a:r>
              <a:rPr lang="en-US" altLang="en-US" b="1" dirty="0">
                <a:solidFill>
                  <a:srgbClr val="FFFF00"/>
                </a:solidFill>
              </a:rPr>
              <a:t>The</a:t>
            </a:r>
            <a:r>
              <a:rPr lang="en-US" altLang="en-US" sz="3200" b="1" dirty="0">
                <a:solidFill>
                  <a:srgbClr val="FFFF00"/>
                </a:solidFill>
              </a:rPr>
              <a:t> </a:t>
            </a:r>
            <a:r>
              <a:rPr lang="en-US" altLang="en-US" b="1" dirty="0">
                <a:solidFill>
                  <a:srgbClr val="FFFF00"/>
                </a:solidFill>
              </a:rPr>
              <a:t>Appeal</a:t>
            </a:r>
            <a:endParaRPr lang="en-US" altLang="en-US" sz="3200" b="1" dirty="0">
              <a:solidFill>
                <a:srgbClr val="FFFF00"/>
              </a:solidFill>
            </a:endParaRPr>
          </a:p>
        </p:txBody>
      </p:sp>
      <p:sp>
        <p:nvSpPr>
          <p:cNvPr id="33795" name="Rectangle 3"/>
          <p:cNvSpPr>
            <a:spLocks noGrp="1" noChangeArrowheads="1"/>
          </p:cNvSpPr>
          <p:nvPr>
            <p:ph type="body" idx="1"/>
          </p:nvPr>
        </p:nvSpPr>
        <p:spPr>
          <a:xfrm>
            <a:off x="77096" y="1057387"/>
            <a:ext cx="8991600" cy="5317877"/>
          </a:xfrm>
        </p:spPr>
        <p:txBody>
          <a:bodyPr>
            <a:normAutofit fontScale="25000" lnSpcReduction="20000"/>
          </a:bodyPr>
          <a:lstStyle/>
          <a:p>
            <a:pPr>
              <a:lnSpc>
                <a:spcPct val="120000"/>
              </a:lnSpc>
              <a:spcBef>
                <a:spcPts val="0"/>
              </a:spcBef>
            </a:pPr>
            <a:r>
              <a:rPr lang="en-US" altLang="en-US" sz="9600" dirty="0"/>
              <a:t>Property owners may appeal </a:t>
            </a:r>
            <a:r>
              <a:rPr lang="en-US" altLang="en-US" sz="9600" u="sng" dirty="0"/>
              <a:t>to the BOE </a:t>
            </a:r>
            <a:r>
              <a:rPr lang="en-US" altLang="en-US" sz="9600" dirty="0"/>
              <a:t>for relief from inaccurate assessments.</a:t>
            </a:r>
          </a:p>
          <a:p>
            <a:pPr>
              <a:lnSpc>
                <a:spcPct val="120000"/>
              </a:lnSpc>
              <a:spcBef>
                <a:spcPts val="0"/>
              </a:spcBef>
            </a:pPr>
            <a:endParaRPr lang="en-US" altLang="en-US" sz="9600" dirty="0"/>
          </a:p>
          <a:p>
            <a:pPr>
              <a:lnSpc>
                <a:spcPct val="120000"/>
              </a:lnSpc>
              <a:spcBef>
                <a:spcPts val="0"/>
              </a:spcBef>
            </a:pPr>
            <a:r>
              <a:rPr lang="en-US" altLang="en-US" sz="9600" dirty="0"/>
              <a:t>Remember: The Appellant, </a:t>
            </a:r>
            <a:r>
              <a:rPr lang="en-US" altLang="en-US" sz="9600" dirty="0">
                <a:effectLst/>
              </a:rPr>
              <a:t>not the Assessor</a:t>
            </a:r>
            <a:r>
              <a:rPr lang="en-US" altLang="en-US" sz="9600" dirty="0"/>
              <a:t> bears the burden of proof</a:t>
            </a:r>
          </a:p>
          <a:p>
            <a:pPr>
              <a:lnSpc>
                <a:spcPct val="120000"/>
              </a:lnSpc>
              <a:spcBef>
                <a:spcPts val="0"/>
              </a:spcBef>
            </a:pPr>
            <a:endParaRPr lang="en-US" altLang="en-US" sz="9600" dirty="0"/>
          </a:p>
          <a:p>
            <a:pPr>
              <a:lnSpc>
                <a:spcPct val="120000"/>
              </a:lnSpc>
              <a:spcBef>
                <a:spcPts val="0"/>
              </a:spcBef>
            </a:pPr>
            <a:r>
              <a:rPr lang="en-US" altLang="en-US" sz="9600" dirty="0"/>
              <a:t>BUT: Once the Appellant meets this burden, then the burden falls to the Assessor to rebut the evidence presented</a:t>
            </a:r>
          </a:p>
          <a:p>
            <a:pPr>
              <a:lnSpc>
                <a:spcPct val="120000"/>
              </a:lnSpc>
              <a:spcBef>
                <a:spcPts val="0"/>
              </a:spcBef>
            </a:pPr>
            <a:endParaRPr lang="en-US" altLang="en-US" sz="9600" dirty="0"/>
          </a:p>
          <a:p>
            <a:pPr>
              <a:lnSpc>
                <a:spcPct val="120000"/>
              </a:lnSpc>
              <a:spcBef>
                <a:spcPts val="0"/>
              </a:spcBef>
            </a:pPr>
            <a:r>
              <a:rPr lang="en-US" altLang="en-US" sz="9600" dirty="0"/>
              <a:t>Appeal should be in a written format with evidence why owner feels assessment is unjust</a:t>
            </a:r>
          </a:p>
          <a:p>
            <a:pPr>
              <a:lnSpc>
                <a:spcPct val="120000"/>
              </a:lnSpc>
              <a:spcBef>
                <a:spcPts val="0"/>
              </a:spcBef>
            </a:pPr>
            <a:endParaRPr lang="en-US" altLang="en-US" sz="9600" dirty="0"/>
          </a:p>
          <a:p>
            <a:pPr>
              <a:lnSpc>
                <a:spcPct val="120000"/>
              </a:lnSpc>
              <a:spcBef>
                <a:spcPts val="0"/>
              </a:spcBef>
            </a:pPr>
            <a:r>
              <a:rPr lang="en-US" altLang="en-US" sz="9600" dirty="0"/>
              <a:t>Not sufficient for appellant merely to establish there is a disagreement with the assessor’s value</a:t>
            </a:r>
          </a:p>
          <a:p>
            <a:pPr>
              <a:lnSpc>
                <a:spcPct val="75000"/>
              </a:lnSpc>
            </a:pPr>
            <a:endParaRPr lang="en-US" altLang="en-US" sz="2800" dirty="0"/>
          </a:p>
        </p:txBody>
      </p:sp>
    </p:spTree>
    <p:extLst>
      <p:ext uri="{BB962C8B-B14F-4D97-AF65-F5344CB8AC3E}">
        <p14:creationId xmlns:p14="http://schemas.microsoft.com/office/powerpoint/2010/main" val="22452254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344" y="381000"/>
            <a:ext cx="6056256" cy="609600"/>
          </a:xfrm>
        </p:spPr>
        <p:txBody>
          <a:bodyPr/>
          <a:lstStyle/>
          <a:p>
            <a:r>
              <a:rPr lang="en-US" sz="3200" b="1" dirty="0">
                <a:solidFill>
                  <a:srgbClr val="FFFF00"/>
                </a:solidFill>
              </a:rPr>
              <a:t>The Hearing</a:t>
            </a:r>
          </a:p>
        </p:txBody>
      </p:sp>
      <p:sp>
        <p:nvSpPr>
          <p:cNvPr id="3" name="Content Placeholder 2"/>
          <p:cNvSpPr>
            <a:spLocks noGrp="1"/>
          </p:cNvSpPr>
          <p:nvPr>
            <p:ph idx="1"/>
          </p:nvPr>
        </p:nvSpPr>
        <p:spPr/>
        <p:txBody>
          <a:bodyPr/>
          <a:lstStyle/>
          <a:p>
            <a:r>
              <a:rPr lang="en-US" dirty="0"/>
              <a:t>Rules should be set down in writing and known to all </a:t>
            </a:r>
            <a:r>
              <a:rPr lang="en-US" u="sng" dirty="0"/>
              <a:t>prior to the hearing</a:t>
            </a:r>
            <a:r>
              <a:rPr lang="en-US" dirty="0"/>
              <a:t>.</a:t>
            </a:r>
          </a:p>
          <a:p>
            <a:endParaRPr lang="en-US" sz="1600" dirty="0"/>
          </a:p>
          <a:p>
            <a:pPr marL="285750" indent="-285750">
              <a:buFont typeface="Arial" panose="020B0604020202020204" pitchFamily="34" charset="0"/>
              <a:buChar char="•"/>
            </a:pPr>
            <a:r>
              <a:rPr lang="en-US" sz="2800" dirty="0"/>
              <a:t>Adjudicative hearing</a:t>
            </a:r>
          </a:p>
          <a:p>
            <a:pPr marL="285750" indent="-285750">
              <a:buFont typeface="Arial" panose="020B0604020202020204" pitchFamily="34" charset="0"/>
              <a:buChar char="•"/>
            </a:pPr>
            <a:r>
              <a:rPr lang="en-US" sz="2800" dirty="0"/>
              <a:t>On the record</a:t>
            </a:r>
          </a:p>
          <a:p>
            <a:pPr marL="285750" indent="-285750">
              <a:buFont typeface="Arial" panose="020B0604020202020204" pitchFamily="34" charset="0"/>
              <a:buChar char="•"/>
            </a:pPr>
            <a:r>
              <a:rPr lang="en-US" sz="2800" dirty="0"/>
              <a:t>Based on law</a:t>
            </a:r>
          </a:p>
          <a:p>
            <a:pPr marL="285750" indent="-285750">
              <a:buFont typeface="Arial" panose="020B0604020202020204" pitchFamily="34" charset="0"/>
              <a:buChar char="•"/>
            </a:pPr>
            <a:r>
              <a:rPr lang="en-US" sz="2800" dirty="0"/>
              <a:t>Based on evidence and argument presented at the hearing</a:t>
            </a:r>
          </a:p>
          <a:p>
            <a:pPr marL="285750" indent="-285750">
              <a:buFont typeface="Arial" panose="020B0604020202020204" pitchFamily="34" charset="0"/>
              <a:buChar char="•"/>
            </a:pPr>
            <a:r>
              <a:rPr lang="en-US" sz="2800" dirty="0"/>
              <a:t>Potential judicial review by a higher court</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22</a:t>
            </a:fld>
            <a:endParaRPr lang="en-US" altLang="en-US"/>
          </a:p>
        </p:txBody>
      </p:sp>
    </p:spTree>
    <p:extLst>
      <p:ext uri="{BB962C8B-B14F-4D97-AF65-F5344CB8AC3E}">
        <p14:creationId xmlns:p14="http://schemas.microsoft.com/office/powerpoint/2010/main" val="301490815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102" y="381000"/>
            <a:ext cx="6045498" cy="609600"/>
          </a:xfrm>
        </p:spPr>
        <p:txBody>
          <a:bodyPr/>
          <a:lstStyle/>
          <a:p>
            <a:r>
              <a:rPr lang="en-US" sz="3200" b="1" dirty="0">
                <a:solidFill>
                  <a:srgbClr val="FFFF00"/>
                </a:solidFill>
              </a:rPr>
              <a:t>Due Process</a:t>
            </a:r>
          </a:p>
        </p:txBody>
      </p:sp>
      <p:sp>
        <p:nvSpPr>
          <p:cNvPr id="3" name="Content Placeholder 2"/>
          <p:cNvSpPr>
            <a:spLocks noGrp="1"/>
          </p:cNvSpPr>
          <p:nvPr>
            <p:ph idx="1"/>
          </p:nvPr>
        </p:nvSpPr>
        <p:spPr>
          <a:xfrm>
            <a:off x="457051" y="1512370"/>
            <a:ext cx="8229600" cy="4775158"/>
          </a:xfrm>
        </p:spPr>
        <p:txBody>
          <a:bodyPr>
            <a:noAutofit/>
          </a:bodyPr>
          <a:lstStyle/>
          <a:p>
            <a:r>
              <a:rPr lang="en-US" dirty="0"/>
              <a:t>1. Prior notice and hearing</a:t>
            </a:r>
          </a:p>
          <a:p>
            <a:endParaRPr lang="en-US" sz="1600" dirty="0"/>
          </a:p>
          <a:p>
            <a:r>
              <a:rPr lang="en-US" dirty="0"/>
              <a:t>2. Trial–type hearing (on record)</a:t>
            </a:r>
          </a:p>
          <a:p>
            <a:endParaRPr lang="en-US" sz="1600" dirty="0"/>
          </a:p>
          <a:p>
            <a:r>
              <a:rPr lang="en-US" dirty="0"/>
              <a:t>3. Right to counsel</a:t>
            </a:r>
          </a:p>
          <a:p>
            <a:endParaRPr lang="en-US" sz="1600" dirty="0"/>
          </a:p>
          <a:p>
            <a:r>
              <a:rPr lang="en-US" dirty="0"/>
              <a:t>4. Impartial decision-makers</a:t>
            </a:r>
          </a:p>
          <a:p>
            <a:endParaRPr lang="en-US" sz="1600" dirty="0"/>
          </a:p>
          <a:p>
            <a:r>
              <a:rPr lang="en-US" dirty="0"/>
              <a:t>5. Findings of fact and conclusions of law</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23</a:t>
            </a:fld>
            <a:endParaRPr lang="en-US" altLang="en-US"/>
          </a:p>
        </p:txBody>
      </p:sp>
    </p:spTree>
    <p:extLst>
      <p:ext uri="{BB962C8B-B14F-4D97-AF65-F5344CB8AC3E}">
        <p14:creationId xmlns:p14="http://schemas.microsoft.com/office/powerpoint/2010/main" val="29741607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Evidence and Argument</a:t>
            </a:r>
          </a:p>
        </p:txBody>
      </p:sp>
      <p:sp>
        <p:nvSpPr>
          <p:cNvPr id="3" name="Content Placeholder 2"/>
          <p:cNvSpPr>
            <a:spLocks noGrp="1"/>
          </p:cNvSpPr>
          <p:nvPr>
            <p:ph idx="1"/>
          </p:nvPr>
        </p:nvSpPr>
        <p:spPr>
          <a:xfrm>
            <a:off x="225911" y="1287357"/>
            <a:ext cx="8460889" cy="4661622"/>
          </a:xfrm>
        </p:spPr>
        <p:txBody>
          <a:bodyPr>
            <a:noAutofit/>
          </a:bodyPr>
          <a:lstStyle/>
          <a:p>
            <a:pPr marL="457200" indent="-457200">
              <a:buFont typeface="Arial" panose="020B0604020202020204" pitchFamily="34" charset="0"/>
              <a:buChar char="•"/>
            </a:pPr>
            <a:r>
              <a:rPr lang="en-US" sz="3000" dirty="0"/>
              <a:t>Both parties have the opportunity to present evidence and argument to support their position.</a:t>
            </a:r>
          </a:p>
          <a:p>
            <a:pPr marL="457200" indent="-457200">
              <a:buFont typeface="Arial" panose="020B0604020202020204" pitchFamily="34" charset="0"/>
              <a:buChar char="•"/>
            </a:pPr>
            <a:r>
              <a:rPr lang="en-US" sz="3000" dirty="0"/>
              <a:t>Both parties have an opportunity to see the evidence and argument prior to the hearing.</a:t>
            </a:r>
          </a:p>
          <a:p>
            <a:pPr marL="457200" indent="-457200">
              <a:buFont typeface="Arial" panose="020B0604020202020204" pitchFamily="34" charset="0"/>
              <a:buChar char="•"/>
            </a:pPr>
            <a:r>
              <a:rPr lang="en-US" sz="3000" dirty="0"/>
              <a:t>Both parties have the opportunity to rebut the evidence and argument presented at the hearing.</a:t>
            </a:r>
          </a:p>
          <a:p>
            <a:pPr marL="457200" indent="-457200">
              <a:buFont typeface="Arial" panose="020B0604020202020204" pitchFamily="34" charset="0"/>
              <a:buChar char="•"/>
            </a:pPr>
            <a:r>
              <a:rPr lang="en-US" sz="3000" dirty="0"/>
              <a:t>Evidence (more to do with presentation of fact)</a:t>
            </a:r>
          </a:p>
          <a:p>
            <a:pPr marL="457200" indent="-457200">
              <a:buFont typeface="Arial" panose="020B0604020202020204" pitchFamily="34" charset="0"/>
              <a:buChar char="•"/>
            </a:pPr>
            <a:r>
              <a:rPr lang="en-US" sz="3000" dirty="0"/>
              <a:t>Argument (more to do with interpretation of law)</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24</a:t>
            </a:fld>
            <a:endParaRPr lang="en-US" altLang="en-US"/>
          </a:p>
        </p:txBody>
      </p:sp>
    </p:spTree>
    <p:extLst>
      <p:ext uri="{BB962C8B-B14F-4D97-AF65-F5344CB8AC3E}">
        <p14:creationId xmlns:p14="http://schemas.microsoft.com/office/powerpoint/2010/main" val="1168101344"/>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Outside Evidence/Facts</a:t>
            </a:r>
          </a:p>
        </p:txBody>
      </p:sp>
      <p:sp>
        <p:nvSpPr>
          <p:cNvPr id="3" name="Content Placeholder 2"/>
          <p:cNvSpPr>
            <a:spLocks noGrp="1"/>
          </p:cNvSpPr>
          <p:nvPr>
            <p:ph idx="1"/>
          </p:nvPr>
        </p:nvSpPr>
        <p:spPr>
          <a:xfrm>
            <a:off x="225911" y="1287357"/>
            <a:ext cx="8460889" cy="4661622"/>
          </a:xfrm>
        </p:spPr>
        <p:txBody>
          <a:bodyPr>
            <a:noAutofit/>
          </a:bodyPr>
          <a:lstStyle/>
          <a:p>
            <a:pPr marL="457200" indent="-457200">
              <a:buFont typeface="Arial" panose="020B0604020202020204" pitchFamily="34" charset="0"/>
              <a:buChar char="•"/>
            </a:pPr>
            <a:r>
              <a:rPr lang="en-US" sz="3000" dirty="0"/>
              <a:t>Not consistent with due process</a:t>
            </a:r>
          </a:p>
          <a:p>
            <a:pPr marL="457200" indent="-457200">
              <a:buFont typeface="Arial" panose="020B0604020202020204" pitchFamily="34" charset="0"/>
              <a:buChar char="•"/>
            </a:pPr>
            <a:r>
              <a:rPr lang="en-US" sz="3000" dirty="0"/>
              <a:t>If you make a decision based on privately-held facts, neither party has the opportunity to rebut/contextualize</a:t>
            </a:r>
          </a:p>
          <a:p>
            <a:pPr marL="457200" indent="-457200">
              <a:buFont typeface="Arial" panose="020B0604020202020204" pitchFamily="34" charset="0"/>
              <a:buChar char="•"/>
            </a:pPr>
            <a:r>
              <a:rPr lang="en-US" sz="3000" dirty="0"/>
              <a:t>We ALL “know” things. Sometimes we’re wrong. </a:t>
            </a:r>
          </a:p>
          <a:p>
            <a:pPr marL="457200" indent="-457200">
              <a:buFont typeface="Arial" panose="020B0604020202020204" pitchFamily="34" charset="0"/>
              <a:buChar char="•"/>
            </a:pPr>
            <a:r>
              <a:rPr lang="en-US" sz="3000" dirty="0"/>
              <a:t>It’s a fine line, but your questioning can encourage a party to produce evidence that might be helpful in making your decision.</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25</a:t>
            </a:fld>
            <a:endParaRPr lang="en-US" altLang="en-US"/>
          </a:p>
        </p:txBody>
      </p:sp>
    </p:spTree>
    <p:extLst>
      <p:ext uri="{BB962C8B-B14F-4D97-AF65-F5344CB8AC3E}">
        <p14:creationId xmlns:p14="http://schemas.microsoft.com/office/powerpoint/2010/main" val="426484970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BF1CB95-D222-41DB-9CC5-5512E9376EA0}" type="slidenum">
              <a:rPr lang="en-US" altLang="en-US"/>
              <a:pPr/>
              <a:t>26</a:t>
            </a:fld>
            <a:endParaRPr lang="en-US" altLang="en-US"/>
          </a:p>
        </p:txBody>
      </p:sp>
      <p:sp>
        <p:nvSpPr>
          <p:cNvPr id="57346" name="Rectangle 2"/>
          <p:cNvSpPr>
            <a:spLocks noGrp="1" noChangeArrowheads="1"/>
          </p:cNvSpPr>
          <p:nvPr>
            <p:ph type="title"/>
          </p:nvPr>
        </p:nvSpPr>
        <p:spPr>
          <a:xfrm>
            <a:off x="1193800" y="381000"/>
            <a:ext cx="6982012" cy="609600"/>
          </a:xfrm>
        </p:spPr>
        <p:txBody>
          <a:bodyPr/>
          <a:lstStyle/>
          <a:p>
            <a:r>
              <a:rPr lang="en-US" altLang="en-US" sz="3200" b="1" dirty="0">
                <a:solidFill>
                  <a:srgbClr val="FFFF00"/>
                </a:solidFill>
              </a:rPr>
              <a:t>Finding of Facts/Conclusions of Law</a:t>
            </a:r>
          </a:p>
        </p:txBody>
      </p:sp>
      <p:sp>
        <p:nvSpPr>
          <p:cNvPr id="57347" name="Rectangle 3"/>
          <p:cNvSpPr>
            <a:spLocks noGrp="1" noChangeArrowheads="1"/>
          </p:cNvSpPr>
          <p:nvPr>
            <p:ph type="body" idx="1"/>
          </p:nvPr>
        </p:nvSpPr>
        <p:spPr>
          <a:xfrm>
            <a:off x="457200" y="1253265"/>
            <a:ext cx="8229600" cy="5003664"/>
          </a:xfrm>
        </p:spPr>
        <p:txBody>
          <a:bodyPr>
            <a:noAutofit/>
          </a:bodyPr>
          <a:lstStyle/>
          <a:p>
            <a:r>
              <a:rPr lang="en-US" altLang="en-US" b="1" u="sng" dirty="0">
                <a:effectLst/>
              </a:rPr>
              <a:t>Findings of Fact-</a:t>
            </a:r>
          </a:p>
          <a:p>
            <a:pPr>
              <a:buFont typeface="Wingdings" pitchFamily="2" charset="2"/>
              <a:buNone/>
            </a:pPr>
            <a:r>
              <a:rPr lang="en-US" altLang="en-US" dirty="0"/>
              <a:t>Determinations setting forth all the facts found to be true at the hearing. Facts being those elements of evidence provided by either the appellant or the assessor that the Board found to be decisive and/or significant.</a:t>
            </a:r>
          </a:p>
          <a:p>
            <a:pPr>
              <a:buFont typeface="Wingdings" pitchFamily="2" charset="2"/>
              <a:buNone/>
            </a:pPr>
            <a:endParaRPr lang="en-US" altLang="en-US" sz="1200" dirty="0"/>
          </a:p>
          <a:p>
            <a:pPr>
              <a:buFont typeface="Wingdings" pitchFamily="2" charset="2"/>
              <a:buNone/>
            </a:pPr>
            <a:r>
              <a:rPr lang="en-US" altLang="en-US" u="sng" dirty="0">
                <a:effectLst/>
              </a:rPr>
              <a:t>Conclusion of Law-</a:t>
            </a:r>
          </a:p>
          <a:p>
            <a:pPr>
              <a:buFont typeface="Wingdings" pitchFamily="2" charset="2"/>
              <a:buNone/>
            </a:pPr>
            <a:r>
              <a:rPr lang="en-US" altLang="en-US" dirty="0"/>
              <a:t>The conclusions reached based on the legal premises for the decision.</a:t>
            </a:r>
          </a:p>
        </p:txBody>
      </p:sp>
    </p:spTree>
    <p:extLst>
      <p:ext uri="{BB962C8B-B14F-4D97-AF65-F5344CB8AC3E}">
        <p14:creationId xmlns:p14="http://schemas.microsoft.com/office/powerpoint/2010/main" val="34922688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E67F4BA-0600-4A55-8CD4-F945DF3B87E4}" type="slidenum">
              <a:rPr lang="en-US" altLang="en-US"/>
              <a:pPr/>
              <a:t>27</a:t>
            </a:fld>
            <a:endParaRPr lang="en-US" altLang="en-US"/>
          </a:p>
        </p:txBody>
      </p:sp>
      <p:sp>
        <p:nvSpPr>
          <p:cNvPr id="58370" name="Rectangle 2"/>
          <p:cNvSpPr>
            <a:spLocks noGrp="1" noChangeArrowheads="1"/>
          </p:cNvSpPr>
          <p:nvPr>
            <p:ph type="title"/>
          </p:nvPr>
        </p:nvSpPr>
        <p:spPr>
          <a:xfrm>
            <a:off x="1193799" y="381000"/>
            <a:ext cx="7380046" cy="609600"/>
          </a:xfrm>
        </p:spPr>
        <p:txBody>
          <a:bodyPr/>
          <a:lstStyle/>
          <a:p>
            <a:r>
              <a:rPr lang="en-US" altLang="en-US" sz="3200" b="1" dirty="0">
                <a:solidFill>
                  <a:srgbClr val="FFFF00"/>
                </a:solidFill>
              </a:rPr>
              <a:t>Finding of Facts/Conclusions of Law (cont.)</a:t>
            </a:r>
          </a:p>
        </p:txBody>
      </p:sp>
      <p:sp>
        <p:nvSpPr>
          <p:cNvPr id="58371" name="Rectangle 3"/>
          <p:cNvSpPr>
            <a:spLocks noGrp="1" noChangeArrowheads="1"/>
          </p:cNvSpPr>
          <p:nvPr>
            <p:ph type="body" idx="1"/>
          </p:nvPr>
        </p:nvSpPr>
        <p:spPr>
          <a:xfrm>
            <a:off x="152400" y="1447800"/>
            <a:ext cx="8839200" cy="4800600"/>
          </a:xfrm>
        </p:spPr>
        <p:txBody>
          <a:bodyPr>
            <a:noAutofit/>
          </a:bodyPr>
          <a:lstStyle/>
          <a:p>
            <a:pPr>
              <a:lnSpc>
                <a:spcPct val="80000"/>
              </a:lnSpc>
            </a:pPr>
            <a:r>
              <a:rPr lang="en-US" altLang="en-US" sz="2400" dirty="0"/>
              <a:t>Treat every case as though it will be appealed to the courts.</a:t>
            </a:r>
          </a:p>
          <a:p>
            <a:pPr>
              <a:lnSpc>
                <a:spcPct val="80000"/>
              </a:lnSpc>
            </a:pPr>
            <a:endParaRPr lang="en-US" altLang="en-US" sz="1200" dirty="0"/>
          </a:p>
          <a:p>
            <a:pPr>
              <a:lnSpc>
                <a:spcPct val="80000"/>
              </a:lnSpc>
            </a:pPr>
            <a:r>
              <a:rPr lang="en-US" altLang="en-US" sz="2400" dirty="0"/>
              <a:t>The courts will review the record of the hearing – an appellant does not receive a new hearing.</a:t>
            </a:r>
          </a:p>
          <a:p>
            <a:pPr>
              <a:lnSpc>
                <a:spcPct val="80000"/>
              </a:lnSpc>
            </a:pPr>
            <a:endParaRPr lang="en-US" altLang="en-US" sz="1200" dirty="0"/>
          </a:p>
          <a:p>
            <a:pPr>
              <a:lnSpc>
                <a:spcPct val="80000"/>
              </a:lnSpc>
            </a:pPr>
            <a:r>
              <a:rPr lang="en-US" altLang="en-US" sz="2400" dirty="0"/>
              <a:t>Courts need to know how you made your decision.</a:t>
            </a:r>
          </a:p>
          <a:p>
            <a:pPr>
              <a:lnSpc>
                <a:spcPct val="80000"/>
              </a:lnSpc>
            </a:pPr>
            <a:endParaRPr lang="en-US" altLang="en-US" sz="1200" dirty="0"/>
          </a:p>
          <a:p>
            <a:pPr>
              <a:lnSpc>
                <a:spcPct val="80000"/>
              </a:lnSpc>
            </a:pPr>
            <a:r>
              <a:rPr lang="en-US" altLang="en-US" sz="2400" dirty="0"/>
              <a:t>Place yourself in court’s position and determine if you can understand why BOE made the decision it made.</a:t>
            </a:r>
          </a:p>
          <a:p>
            <a:pPr>
              <a:lnSpc>
                <a:spcPct val="80000"/>
              </a:lnSpc>
            </a:pPr>
            <a:endParaRPr lang="en-US" altLang="en-US" sz="1200" dirty="0"/>
          </a:p>
          <a:p>
            <a:pPr>
              <a:lnSpc>
                <a:spcPct val="80000"/>
              </a:lnSpc>
            </a:pPr>
            <a:r>
              <a:rPr lang="en-US" altLang="en-US" sz="2400" dirty="0"/>
              <a:t>Make sure your findings of fact relate to the issues brought forth.</a:t>
            </a:r>
          </a:p>
          <a:p>
            <a:pPr>
              <a:lnSpc>
                <a:spcPct val="80000"/>
              </a:lnSpc>
            </a:pPr>
            <a:endParaRPr lang="en-US" altLang="en-US" sz="1200" dirty="0"/>
          </a:p>
          <a:p>
            <a:pPr>
              <a:lnSpc>
                <a:spcPct val="80000"/>
              </a:lnSpc>
            </a:pPr>
            <a:r>
              <a:rPr lang="en-US" altLang="en-US" sz="2400" dirty="0"/>
              <a:t>If the appellant has made an assertion as to why the value should be lower, make sure your conclusions address the assertion as to why it was or was not considered appropriate. If the court can’t understand your findings, it will probably send the case back to the Board.</a:t>
            </a:r>
          </a:p>
        </p:txBody>
      </p:sp>
    </p:spTree>
    <p:extLst>
      <p:ext uri="{BB962C8B-B14F-4D97-AF65-F5344CB8AC3E}">
        <p14:creationId xmlns:p14="http://schemas.microsoft.com/office/powerpoint/2010/main" val="16265142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3800" y="381000"/>
            <a:ext cx="7683500" cy="609600"/>
          </a:xfrm>
        </p:spPr>
        <p:txBody>
          <a:bodyPr>
            <a:normAutofit/>
          </a:bodyPr>
          <a:lstStyle/>
          <a:p>
            <a:r>
              <a:rPr lang="en-US" sz="3200" b="1" dirty="0">
                <a:solidFill>
                  <a:srgbClr val="FFFF00"/>
                </a:solidFill>
              </a:rPr>
              <a:t>Appeal Review Law, Fact, and Discretion</a:t>
            </a:r>
          </a:p>
        </p:txBody>
      </p:sp>
      <p:sp>
        <p:nvSpPr>
          <p:cNvPr id="3" name="Content Placeholder 2"/>
          <p:cNvSpPr>
            <a:spLocks noGrp="1"/>
          </p:cNvSpPr>
          <p:nvPr>
            <p:ph idx="1"/>
          </p:nvPr>
        </p:nvSpPr>
        <p:spPr/>
        <p:txBody>
          <a:bodyPr>
            <a:normAutofit/>
          </a:bodyPr>
          <a:lstStyle/>
          <a:p>
            <a:r>
              <a:rPr lang="en-US" dirty="0"/>
              <a:t>Legal authority, correct application of law</a:t>
            </a:r>
          </a:p>
          <a:p>
            <a:r>
              <a:rPr lang="en-US" dirty="0"/>
              <a:t>Substantial evidence test:</a:t>
            </a:r>
          </a:p>
          <a:p>
            <a:pPr lvl="1">
              <a:buFont typeface="Arial" panose="020B0604020202020204" pitchFamily="34" charset="0"/>
              <a:buChar char="•"/>
            </a:pPr>
            <a:r>
              <a:rPr lang="en-US" dirty="0"/>
              <a:t>Whole record</a:t>
            </a:r>
          </a:p>
          <a:p>
            <a:pPr lvl="1">
              <a:buFont typeface="Arial" panose="020B0604020202020204" pitchFamily="34" charset="0"/>
              <a:buChar char="•"/>
            </a:pPr>
            <a:r>
              <a:rPr lang="en-US" dirty="0"/>
              <a:t>Relevant evidence for and against</a:t>
            </a:r>
          </a:p>
          <a:p>
            <a:r>
              <a:rPr lang="en-US" dirty="0"/>
              <a:t>Abuse of discretion test:</a:t>
            </a:r>
          </a:p>
          <a:p>
            <a:pPr lvl="1">
              <a:spcBef>
                <a:spcPts val="0"/>
              </a:spcBef>
              <a:buFont typeface="Arial" panose="020B0604020202020204" pitchFamily="34" charset="0"/>
              <a:buChar char="•"/>
            </a:pPr>
            <a:r>
              <a:rPr lang="en-US" dirty="0"/>
              <a:t>Arbitrary and Capricious – willful and unreasonable action without consideration or in disregard of facts or law or without determining principle</a:t>
            </a:r>
            <a:endParaRPr lang="en-US" b="1" dirty="0"/>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28</a:t>
            </a:fld>
            <a:endParaRPr lang="en-US" altLang="en-US"/>
          </a:p>
        </p:txBody>
      </p:sp>
    </p:spTree>
    <p:extLst>
      <p:ext uri="{BB962C8B-B14F-4D97-AF65-F5344CB8AC3E}">
        <p14:creationId xmlns:p14="http://schemas.microsoft.com/office/powerpoint/2010/main" val="190239623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FDC7BA6-6B8B-46E8-BAC3-3C091D2D2B5F}" type="slidenum">
              <a:rPr lang="en-US" altLang="en-US"/>
              <a:pPr/>
              <a:t>29</a:t>
            </a:fld>
            <a:endParaRPr lang="en-US" altLang="en-US"/>
          </a:p>
        </p:txBody>
      </p:sp>
      <p:sp>
        <p:nvSpPr>
          <p:cNvPr id="61442" name="Rectangle 2"/>
          <p:cNvSpPr>
            <a:spLocks noGrp="1" noChangeArrowheads="1"/>
          </p:cNvSpPr>
          <p:nvPr>
            <p:ph type="title"/>
          </p:nvPr>
        </p:nvSpPr>
        <p:spPr>
          <a:xfrm>
            <a:off x="1818042" y="376518"/>
            <a:ext cx="6868757" cy="537881"/>
          </a:xfrm>
        </p:spPr>
        <p:txBody>
          <a:bodyPr/>
          <a:lstStyle/>
          <a:p>
            <a:r>
              <a:rPr lang="en-US" altLang="en-US" sz="3200" b="1" dirty="0">
                <a:solidFill>
                  <a:srgbClr val="FFFF00"/>
                </a:solidFill>
              </a:rPr>
              <a:t>Late Filed Appeals</a:t>
            </a:r>
          </a:p>
        </p:txBody>
      </p:sp>
      <p:sp>
        <p:nvSpPr>
          <p:cNvPr id="61443" name="Rectangle 3"/>
          <p:cNvSpPr>
            <a:spLocks noGrp="1" noChangeArrowheads="1"/>
          </p:cNvSpPr>
          <p:nvPr>
            <p:ph type="body" idx="1"/>
          </p:nvPr>
        </p:nvSpPr>
        <p:spPr>
          <a:xfrm>
            <a:off x="360381" y="1269864"/>
            <a:ext cx="8229600" cy="5105400"/>
          </a:xfrm>
        </p:spPr>
        <p:txBody>
          <a:bodyPr>
            <a:noAutofit/>
          </a:bodyPr>
          <a:lstStyle/>
          <a:p>
            <a:pPr>
              <a:lnSpc>
                <a:spcPct val="80000"/>
              </a:lnSpc>
            </a:pPr>
            <a:r>
              <a:rPr lang="en-US" altLang="en-US" sz="2800" dirty="0"/>
              <a:t>The BOE </a:t>
            </a:r>
            <a:r>
              <a:rPr lang="en-US" altLang="en-US" sz="2800" u="sng" dirty="0"/>
              <a:t>may</a:t>
            </a:r>
            <a:r>
              <a:rPr lang="en-US" altLang="en-US" sz="2800" dirty="0"/>
              <a:t> allow a late filing if the owner was unable to comply with the 30 day appeal period.</a:t>
            </a:r>
          </a:p>
          <a:p>
            <a:pPr>
              <a:lnSpc>
                <a:spcPct val="80000"/>
              </a:lnSpc>
            </a:pPr>
            <a:endParaRPr lang="en-US" altLang="en-US" sz="1400" dirty="0"/>
          </a:p>
          <a:p>
            <a:pPr>
              <a:lnSpc>
                <a:spcPct val="80000"/>
              </a:lnSpc>
            </a:pPr>
            <a:r>
              <a:rPr lang="en-US" altLang="en-US" sz="2800" dirty="0"/>
              <a:t>The BOE should have, in place, written criteria of why someone may file late appeal.</a:t>
            </a:r>
          </a:p>
          <a:p>
            <a:pPr>
              <a:lnSpc>
                <a:spcPct val="80000"/>
              </a:lnSpc>
            </a:pPr>
            <a:endParaRPr lang="en-US" altLang="en-US" sz="1400" dirty="0"/>
          </a:p>
          <a:p>
            <a:pPr>
              <a:lnSpc>
                <a:spcPct val="80000"/>
              </a:lnSpc>
            </a:pPr>
            <a:r>
              <a:rPr lang="en-US" altLang="en-US" sz="2800" dirty="0"/>
              <a:t>Be consistent with approval/denials with applications of late file requests.</a:t>
            </a:r>
          </a:p>
          <a:p>
            <a:pPr>
              <a:lnSpc>
                <a:spcPct val="80000"/>
              </a:lnSpc>
            </a:pPr>
            <a:endParaRPr lang="en-US" altLang="en-US" sz="1400" dirty="0"/>
          </a:p>
          <a:p>
            <a:pPr>
              <a:lnSpc>
                <a:spcPct val="80000"/>
              </a:lnSpc>
            </a:pPr>
            <a:r>
              <a:rPr lang="en-US" altLang="en-US" sz="2800" dirty="0"/>
              <a:t>Assessor’s office mails notification to last known address or owner. </a:t>
            </a:r>
          </a:p>
          <a:p>
            <a:pPr>
              <a:lnSpc>
                <a:spcPct val="80000"/>
              </a:lnSpc>
            </a:pPr>
            <a:endParaRPr lang="en-US" altLang="en-US" sz="1400" dirty="0"/>
          </a:p>
          <a:p>
            <a:pPr>
              <a:lnSpc>
                <a:spcPct val="80000"/>
              </a:lnSpc>
            </a:pPr>
            <a:r>
              <a:rPr lang="en-US" altLang="en-US" sz="2800" dirty="0"/>
              <a:t>A sale of property that occurs after the mailing of notice does not negate the original 30 day filing period, because notice was made.</a:t>
            </a:r>
          </a:p>
          <a:p>
            <a:pPr>
              <a:lnSpc>
                <a:spcPct val="80000"/>
              </a:lnSpc>
            </a:pPr>
            <a:endParaRPr lang="en-US" altLang="en-US" sz="2800" dirty="0"/>
          </a:p>
        </p:txBody>
      </p:sp>
    </p:spTree>
    <p:extLst>
      <p:ext uri="{BB962C8B-B14F-4D97-AF65-F5344CB8AC3E}">
        <p14:creationId xmlns:p14="http://schemas.microsoft.com/office/powerpoint/2010/main" val="27299735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97563A-5F35-4168-A4AB-8963EB1564C0}"/>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US" dirty="0"/>
              <a:t>Listen to the case presented</a:t>
            </a:r>
          </a:p>
          <a:p>
            <a:pPr marL="457200" indent="-457200">
              <a:lnSpc>
                <a:spcPct val="150000"/>
              </a:lnSpc>
              <a:buFont typeface="Arial" panose="020B0604020202020204" pitchFamily="34" charset="0"/>
              <a:buChar char="•"/>
            </a:pPr>
            <a:r>
              <a:rPr lang="en-US" dirty="0"/>
              <a:t>Decide based on the evidence presented</a:t>
            </a:r>
          </a:p>
          <a:p>
            <a:pPr marL="457200" indent="-457200">
              <a:lnSpc>
                <a:spcPct val="150000"/>
              </a:lnSpc>
              <a:buFont typeface="Arial" panose="020B0604020202020204" pitchFamily="34" charset="0"/>
              <a:buChar char="•"/>
            </a:pPr>
            <a:r>
              <a:rPr lang="en-US" dirty="0"/>
              <a:t>Establish a record that supports the decision</a:t>
            </a:r>
          </a:p>
          <a:p>
            <a:pPr marL="457200" indent="-457200">
              <a:lnSpc>
                <a:spcPct val="150000"/>
              </a:lnSpc>
              <a:buFont typeface="Arial" panose="020B0604020202020204" pitchFamily="34" charset="0"/>
              <a:buChar char="•"/>
            </a:pPr>
            <a:r>
              <a:rPr lang="en-US" dirty="0"/>
              <a:t>Ask questions on the record</a:t>
            </a:r>
          </a:p>
          <a:p>
            <a:pPr marL="457200" indent="-457200">
              <a:lnSpc>
                <a:spcPct val="150000"/>
              </a:lnSpc>
              <a:buFont typeface="Arial" panose="020B0604020202020204" pitchFamily="34" charset="0"/>
              <a:buChar char="•"/>
            </a:pPr>
            <a:r>
              <a:rPr lang="en-US" dirty="0"/>
              <a:t>Follow due process</a:t>
            </a:r>
          </a:p>
        </p:txBody>
      </p:sp>
      <p:sp>
        <p:nvSpPr>
          <p:cNvPr id="3" name="Slide Number Placeholder 2">
            <a:extLst>
              <a:ext uri="{FF2B5EF4-FFF2-40B4-BE49-F238E27FC236}">
                <a16:creationId xmlns:a16="http://schemas.microsoft.com/office/drawing/2014/main" id="{7FBEBE0F-9A64-416F-AB94-22919584A7BC}"/>
              </a:ext>
            </a:extLst>
          </p:cNvPr>
          <p:cNvSpPr>
            <a:spLocks noGrp="1"/>
          </p:cNvSpPr>
          <p:nvPr>
            <p:ph type="sldNum" sz="quarter" idx="12"/>
          </p:nvPr>
        </p:nvSpPr>
        <p:spPr/>
        <p:txBody>
          <a:bodyPr/>
          <a:lstStyle/>
          <a:p>
            <a:fld id="{127FB048-B665-4A2F-9418-E5EC1A553E57}" type="slidenum">
              <a:rPr lang="en-US" smtClean="0"/>
              <a:pPr/>
              <a:t>3</a:t>
            </a:fld>
            <a:endParaRPr lang="en-US" dirty="0"/>
          </a:p>
        </p:txBody>
      </p:sp>
      <p:sp>
        <p:nvSpPr>
          <p:cNvPr id="4" name="Title 3">
            <a:extLst>
              <a:ext uri="{FF2B5EF4-FFF2-40B4-BE49-F238E27FC236}">
                <a16:creationId xmlns:a16="http://schemas.microsoft.com/office/drawing/2014/main" id="{204F70DB-FF9C-40B0-8D92-F0702B28D04C}"/>
              </a:ext>
            </a:extLst>
          </p:cNvPr>
          <p:cNvSpPr>
            <a:spLocks noGrp="1"/>
          </p:cNvSpPr>
          <p:nvPr>
            <p:ph type="title"/>
          </p:nvPr>
        </p:nvSpPr>
        <p:spPr/>
        <p:txBody>
          <a:bodyPr/>
          <a:lstStyle/>
          <a:p>
            <a:r>
              <a:rPr lang="en-US" dirty="0"/>
              <a:t>Taxpayer Confidence in a Fair Property Tax</a:t>
            </a:r>
            <a:br>
              <a:rPr lang="en-US" dirty="0"/>
            </a:br>
            <a:endParaRPr lang="en-US" dirty="0"/>
          </a:p>
        </p:txBody>
      </p:sp>
    </p:spTree>
    <p:extLst>
      <p:ext uri="{BB962C8B-B14F-4D97-AF65-F5344CB8AC3E}">
        <p14:creationId xmlns:p14="http://schemas.microsoft.com/office/powerpoint/2010/main" val="757564055"/>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EAFD454-AEB4-4423-AA8F-FD965F72F7E1}" type="slidenum">
              <a:rPr lang="en-US" altLang="en-US"/>
              <a:pPr/>
              <a:t>30</a:t>
            </a:fld>
            <a:endParaRPr lang="en-US" altLang="en-US"/>
          </a:p>
        </p:txBody>
      </p:sp>
      <p:sp>
        <p:nvSpPr>
          <p:cNvPr id="39938" name="Rectangle 2"/>
          <p:cNvSpPr>
            <a:spLocks noGrp="1" noChangeArrowheads="1"/>
          </p:cNvSpPr>
          <p:nvPr>
            <p:ph type="title"/>
          </p:nvPr>
        </p:nvSpPr>
        <p:spPr>
          <a:xfrm>
            <a:off x="1430766" y="408790"/>
            <a:ext cx="7027433" cy="1039009"/>
          </a:xfrm>
        </p:spPr>
        <p:txBody>
          <a:bodyPr/>
          <a:lstStyle/>
          <a:p>
            <a:r>
              <a:rPr lang="en-US" altLang="en-US" sz="3200" b="1" dirty="0">
                <a:solidFill>
                  <a:srgbClr val="FFFF00"/>
                </a:solidFill>
              </a:rPr>
              <a:t>Alaska Statutes</a:t>
            </a:r>
          </a:p>
        </p:txBody>
      </p:sp>
      <p:sp>
        <p:nvSpPr>
          <p:cNvPr id="39939" name="Rectangle 3"/>
          <p:cNvSpPr>
            <a:spLocks noGrp="1" noChangeArrowheads="1"/>
          </p:cNvSpPr>
          <p:nvPr>
            <p:ph type="body" idx="1"/>
          </p:nvPr>
        </p:nvSpPr>
        <p:spPr>
          <a:xfrm>
            <a:off x="204396" y="2097741"/>
            <a:ext cx="8763000" cy="3524250"/>
          </a:xfrm>
        </p:spPr>
        <p:txBody>
          <a:bodyPr>
            <a:normAutofit lnSpcReduction="10000"/>
          </a:bodyPr>
          <a:lstStyle/>
          <a:p>
            <a:pPr>
              <a:lnSpc>
                <a:spcPct val="90000"/>
              </a:lnSpc>
            </a:pPr>
            <a:r>
              <a:rPr lang="en-US" altLang="en-US" sz="2800" dirty="0"/>
              <a:t>AS 29.45.110 through AS 29.45.210 provide the legal authority of the Board of Equalization to hear appeals of an alleged error in valuation.  </a:t>
            </a:r>
            <a:r>
              <a:rPr lang="en-US" altLang="en-US" sz="2800" u="sng" dirty="0"/>
              <a:t>See appendix attached to this presentation for a copy of these statutes as of 2021.</a:t>
            </a:r>
          </a:p>
          <a:p>
            <a:pPr>
              <a:lnSpc>
                <a:spcPct val="90000"/>
              </a:lnSpc>
            </a:pPr>
            <a:r>
              <a:rPr lang="en-US" altLang="en-US" sz="2800" dirty="0"/>
              <a:t>Assessments are guided both by statute, and by Alaska Court cases.  There have been several court cases through the years which assist the assessor in applications of standards, such as Possessory Interests, Farm Use, and other disputed issues.</a:t>
            </a:r>
          </a:p>
        </p:txBody>
      </p:sp>
    </p:spTree>
    <p:extLst>
      <p:ext uri="{BB962C8B-B14F-4D97-AF65-F5344CB8AC3E}">
        <p14:creationId xmlns:p14="http://schemas.microsoft.com/office/powerpoint/2010/main" val="34578205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EA74794-8A69-4F43-A05E-874980555B6C}" type="slidenum">
              <a:rPr lang="en-US" altLang="en-US"/>
              <a:pPr/>
              <a:t>31</a:t>
            </a:fld>
            <a:endParaRPr lang="en-US" altLang="en-US"/>
          </a:p>
        </p:txBody>
      </p:sp>
      <p:sp>
        <p:nvSpPr>
          <p:cNvPr id="36866" name="Rectangle 2"/>
          <p:cNvSpPr>
            <a:spLocks noGrp="1" noChangeArrowheads="1"/>
          </p:cNvSpPr>
          <p:nvPr>
            <p:ph type="title"/>
          </p:nvPr>
        </p:nvSpPr>
        <p:spPr>
          <a:xfrm>
            <a:off x="1192306" y="411545"/>
            <a:ext cx="7494494" cy="657113"/>
          </a:xfrm>
        </p:spPr>
        <p:txBody>
          <a:bodyPr/>
          <a:lstStyle/>
          <a:p>
            <a:r>
              <a:rPr lang="en-US" altLang="en-US" b="1" dirty="0">
                <a:solidFill>
                  <a:schemeClr val="tx1"/>
                </a:solidFill>
              </a:rPr>
              <a:t>Some (Bad) Reasons Given for Value Reduction</a:t>
            </a:r>
          </a:p>
        </p:txBody>
      </p:sp>
      <p:sp>
        <p:nvSpPr>
          <p:cNvPr id="36867" name="Rectangle 3"/>
          <p:cNvSpPr>
            <a:spLocks noGrp="1" noChangeArrowheads="1"/>
          </p:cNvSpPr>
          <p:nvPr>
            <p:ph type="body" idx="1"/>
          </p:nvPr>
        </p:nvSpPr>
        <p:spPr>
          <a:xfrm>
            <a:off x="457200" y="1272770"/>
            <a:ext cx="8229600" cy="4800600"/>
          </a:xfrm>
        </p:spPr>
        <p:txBody>
          <a:bodyPr>
            <a:normAutofit lnSpcReduction="10000"/>
          </a:bodyPr>
          <a:lstStyle/>
          <a:p>
            <a:pPr marL="457200" indent="-457200">
              <a:buFont typeface="Arial" panose="020B0604020202020204" pitchFamily="34" charset="0"/>
              <a:buChar char="•"/>
            </a:pPr>
            <a:r>
              <a:rPr lang="en-US" altLang="en-US" dirty="0"/>
              <a:t>Taxes are too high</a:t>
            </a:r>
          </a:p>
          <a:p>
            <a:pPr marL="457200" indent="-457200">
              <a:buFont typeface="Arial" panose="020B0604020202020204" pitchFamily="34" charset="0"/>
              <a:buChar char="•"/>
            </a:pPr>
            <a:r>
              <a:rPr lang="en-US" altLang="en-US" dirty="0"/>
              <a:t>Value increase too much</a:t>
            </a:r>
          </a:p>
          <a:p>
            <a:pPr marL="457200" indent="-457200">
              <a:buFont typeface="Arial" panose="020B0604020202020204" pitchFamily="34" charset="0"/>
              <a:buChar char="•"/>
            </a:pPr>
            <a:r>
              <a:rPr lang="en-US" altLang="en-US" dirty="0"/>
              <a:t>No improvements made to property </a:t>
            </a:r>
          </a:p>
          <a:p>
            <a:pPr marL="457200" indent="-457200">
              <a:buFont typeface="Arial" panose="020B0604020202020204" pitchFamily="34" charset="0"/>
              <a:buChar char="•"/>
            </a:pPr>
            <a:r>
              <a:rPr lang="en-US" altLang="en-US" dirty="0"/>
              <a:t>Neighbors house valued less</a:t>
            </a:r>
          </a:p>
          <a:p>
            <a:pPr marL="457200" indent="-457200">
              <a:buFont typeface="Arial" panose="020B0604020202020204" pitchFamily="34" charset="0"/>
              <a:buChar char="•"/>
            </a:pPr>
            <a:r>
              <a:rPr lang="en-US" altLang="en-US" dirty="0"/>
              <a:t>Not enough services from Municipality for taxes paid</a:t>
            </a:r>
          </a:p>
          <a:p>
            <a:pPr marL="457200" indent="-457200">
              <a:buFont typeface="Arial" panose="020B0604020202020204" pitchFamily="34" charset="0"/>
              <a:buChar char="•"/>
            </a:pPr>
            <a:r>
              <a:rPr lang="en-US" altLang="en-US" dirty="0"/>
              <a:t>Value is just plain excessive, improper and unequal</a:t>
            </a:r>
          </a:p>
          <a:p>
            <a:pPr marL="457200" indent="-457200">
              <a:buFont typeface="Arial" panose="020B0604020202020204" pitchFamily="34" charset="0"/>
              <a:buChar char="•"/>
            </a:pPr>
            <a:r>
              <a:rPr lang="en-US" altLang="en-US" dirty="0"/>
              <a:t>Didn’t receive assessment notice</a:t>
            </a:r>
          </a:p>
        </p:txBody>
      </p:sp>
    </p:spTree>
    <p:extLst>
      <p:ext uri="{BB962C8B-B14F-4D97-AF65-F5344CB8AC3E}">
        <p14:creationId xmlns:p14="http://schemas.microsoft.com/office/powerpoint/2010/main" val="95699663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394E1FC-25E3-4C07-8E3E-3F92065CD211}" type="slidenum">
              <a:rPr lang="en-US" altLang="en-US"/>
              <a:pPr/>
              <a:t>32</a:t>
            </a:fld>
            <a:endParaRPr lang="en-US" altLang="en-US"/>
          </a:p>
        </p:txBody>
      </p:sp>
      <p:sp>
        <p:nvSpPr>
          <p:cNvPr id="37890" name="Rectangle 2"/>
          <p:cNvSpPr>
            <a:spLocks noGrp="1" noChangeArrowheads="1"/>
          </p:cNvSpPr>
          <p:nvPr>
            <p:ph type="title"/>
          </p:nvPr>
        </p:nvSpPr>
        <p:spPr>
          <a:xfrm>
            <a:off x="1624404" y="419547"/>
            <a:ext cx="6757595" cy="580913"/>
          </a:xfrm>
        </p:spPr>
        <p:txBody>
          <a:bodyPr/>
          <a:lstStyle/>
          <a:p>
            <a:r>
              <a:rPr lang="en-US" altLang="en-US" sz="3200" b="1" dirty="0">
                <a:solidFill>
                  <a:srgbClr val="FFFF00"/>
                </a:solidFill>
              </a:rPr>
              <a:t>Some  BOE “Don’ts” </a:t>
            </a:r>
          </a:p>
        </p:txBody>
      </p:sp>
      <p:sp>
        <p:nvSpPr>
          <p:cNvPr id="37891" name="Rectangle 3"/>
          <p:cNvSpPr>
            <a:spLocks noGrp="1" noChangeArrowheads="1"/>
          </p:cNvSpPr>
          <p:nvPr>
            <p:ph type="body" idx="1"/>
          </p:nvPr>
        </p:nvSpPr>
        <p:spPr>
          <a:xfrm>
            <a:off x="0" y="1376978"/>
            <a:ext cx="8991600" cy="4998285"/>
          </a:xfrm>
        </p:spPr>
        <p:txBody>
          <a:bodyPr>
            <a:noAutofit/>
          </a:bodyPr>
          <a:lstStyle/>
          <a:p>
            <a:pPr marL="342900" indent="-342900">
              <a:buFont typeface="Arial" panose="020B0604020202020204" pitchFamily="34" charset="0"/>
              <a:buChar char="•"/>
            </a:pPr>
            <a:r>
              <a:rPr lang="en-US" altLang="en-US" sz="2000" u="sng" dirty="0">
                <a:effectLst/>
                <a:latin typeface="Calibri" panose="020F0502020204030204" pitchFamily="34" charset="0"/>
              </a:rPr>
              <a:t>DO NOT</a:t>
            </a:r>
            <a:r>
              <a:rPr lang="en-US" altLang="en-US" sz="2000" dirty="0">
                <a:latin typeface="Calibri" panose="020F0502020204030204" pitchFamily="34" charset="0"/>
              </a:rPr>
              <a:t> offer a small deduction to “help out” the appellant</a:t>
            </a:r>
            <a:endParaRPr lang="en-US" altLang="en-US" sz="2000" u="sng" dirty="0">
              <a:latin typeface="Calibri" panose="020F0502020204030204" pitchFamily="34" charset="0"/>
            </a:endParaRPr>
          </a:p>
          <a:p>
            <a:pPr marL="342900" indent="-342900">
              <a:buFont typeface="Arial" panose="020B0604020202020204" pitchFamily="34" charset="0"/>
              <a:buChar char="•"/>
            </a:pPr>
            <a:r>
              <a:rPr lang="en-US" altLang="en-US" sz="2000" u="sng" dirty="0">
                <a:effectLst/>
                <a:latin typeface="Calibri" panose="020F0502020204030204" pitchFamily="34" charset="0"/>
              </a:rPr>
              <a:t>DO</a:t>
            </a:r>
            <a:r>
              <a:rPr lang="en-US" altLang="en-US" sz="2000" u="sng" dirty="0">
                <a:latin typeface="Calibri" panose="020F0502020204030204" pitchFamily="34" charset="0"/>
              </a:rPr>
              <a:t> </a:t>
            </a:r>
            <a:r>
              <a:rPr lang="en-US" altLang="en-US" sz="2000" u="sng" dirty="0">
                <a:effectLst/>
                <a:latin typeface="Calibri" panose="020F0502020204030204" pitchFamily="34" charset="0"/>
              </a:rPr>
              <a:t>NOT</a:t>
            </a:r>
            <a:r>
              <a:rPr lang="en-US" altLang="en-US" sz="2000" dirty="0">
                <a:latin typeface="Calibri" panose="020F0502020204030204" pitchFamily="34" charset="0"/>
              </a:rPr>
              <a:t> bring in your own </a:t>
            </a:r>
            <a:r>
              <a:rPr lang="en-US" altLang="en-US" sz="2000" dirty="0" err="1">
                <a:latin typeface="Calibri" panose="020F0502020204030204" pitchFamily="34" charset="0"/>
              </a:rPr>
              <a:t>comparables</a:t>
            </a:r>
            <a:r>
              <a:rPr lang="en-US" altLang="en-US" sz="2000" dirty="0">
                <a:latin typeface="Calibri" panose="020F0502020204030204" pitchFamily="34" charset="0"/>
              </a:rPr>
              <a:t>; you should consider only what is presented at the hearing</a:t>
            </a:r>
          </a:p>
          <a:p>
            <a:pPr marL="342900" indent="-342900">
              <a:buFont typeface="Arial" panose="020B0604020202020204" pitchFamily="34" charset="0"/>
              <a:buChar char="•"/>
            </a:pPr>
            <a:r>
              <a:rPr lang="en-US" altLang="en-US" sz="2000" u="sng" dirty="0">
                <a:effectLst/>
                <a:latin typeface="Calibri" panose="020F0502020204030204" pitchFamily="34" charset="0"/>
              </a:rPr>
              <a:t>DO NOT</a:t>
            </a:r>
            <a:r>
              <a:rPr lang="en-US" altLang="en-US" sz="2000" dirty="0">
                <a:latin typeface="Calibri" panose="020F0502020204030204" pitchFamily="34" charset="0"/>
              </a:rPr>
              <a:t> expect your assessor to provide a long narrative appraisal report </a:t>
            </a:r>
          </a:p>
          <a:p>
            <a:pPr marL="342900" indent="-342900">
              <a:buFont typeface="Arial" panose="020B0604020202020204" pitchFamily="34" charset="0"/>
              <a:buChar char="•"/>
            </a:pPr>
            <a:r>
              <a:rPr lang="en-US" altLang="en-US" sz="2000" u="sng" dirty="0">
                <a:effectLst/>
                <a:latin typeface="Calibri" panose="020F0502020204030204" pitchFamily="34" charset="0"/>
              </a:rPr>
              <a:t>DO NOT</a:t>
            </a:r>
            <a:r>
              <a:rPr lang="en-US" altLang="en-US" sz="2000" dirty="0">
                <a:latin typeface="Calibri" panose="020F0502020204030204" pitchFamily="34" charset="0"/>
              </a:rPr>
              <a:t> try to review a case where the question is a matter of law, not value</a:t>
            </a:r>
          </a:p>
          <a:p>
            <a:pPr marL="342900" indent="-342900">
              <a:buFont typeface="Arial" panose="020B0604020202020204" pitchFamily="34" charset="0"/>
              <a:buChar char="•"/>
            </a:pPr>
            <a:r>
              <a:rPr lang="en-US" altLang="en-US" sz="2000" u="sng" dirty="0">
                <a:effectLst/>
                <a:latin typeface="Calibri" panose="020F0502020204030204" pitchFamily="34" charset="0"/>
              </a:rPr>
              <a:t>DO NOT</a:t>
            </a:r>
            <a:r>
              <a:rPr lang="en-US" altLang="en-US" sz="2000" dirty="0">
                <a:latin typeface="Calibri" panose="020F0502020204030204" pitchFamily="34" charset="0"/>
              </a:rPr>
              <a:t> attempt to re-appraise the property </a:t>
            </a:r>
            <a:r>
              <a:rPr lang="en-US" altLang="en-US" sz="2000" b="1" u="sng" dirty="0">
                <a:latin typeface="Calibri" panose="020F0502020204030204" pitchFamily="34" charset="0"/>
              </a:rPr>
              <a:t>unless</a:t>
            </a:r>
            <a:r>
              <a:rPr lang="en-US" altLang="en-US" sz="2000" dirty="0">
                <a:latin typeface="Calibri" panose="020F0502020204030204" pitchFamily="34" charset="0"/>
              </a:rPr>
              <a:t> the burden of proof has been met by the appellant.  Then make a determination of value based upon the information provided or you may also remand the appeal back to the assessor</a:t>
            </a:r>
          </a:p>
          <a:p>
            <a:pPr marL="342900" indent="-342900">
              <a:buFont typeface="Arial" panose="020B0604020202020204" pitchFamily="34" charset="0"/>
              <a:buChar char="•"/>
            </a:pPr>
            <a:r>
              <a:rPr lang="en-US" altLang="en-US" sz="2000" u="sng" dirty="0">
                <a:effectLst/>
                <a:latin typeface="Calibri" panose="020F0502020204030204" pitchFamily="34" charset="0"/>
              </a:rPr>
              <a:t>DISASTERS</a:t>
            </a:r>
            <a:r>
              <a:rPr lang="en-US" altLang="en-US" sz="2000" dirty="0">
                <a:latin typeface="Calibri" panose="020F0502020204030204" pitchFamily="34" charset="0"/>
              </a:rPr>
              <a:t> – All assessments are made as of January 1 of the tax year. Post-Assessment date property tragedies cannot be changed by the BOE.  See AS 29.45.230 provided in the appendix.</a:t>
            </a:r>
          </a:p>
        </p:txBody>
      </p:sp>
    </p:spTree>
    <p:extLst>
      <p:ext uri="{BB962C8B-B14F-4D97-AF65-F5344CB8AC3E}">
        <p14:creationId xmlns:p14="http://schemas.microsoft.com/office/powerpoint/2010/main" val="275809740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0FF3F392-86A4-4873-A93D-9053164F9686}" type="slidenum">
              <a:rPr lang="en-US" altLang="en-US"/>
              <a:pPr/>
              <a:t>33</a:t>
            </a:fld>
            <a:endParaRPr lang="en-US" altLang="en-US"/>
          </a:p>
        </p:txBody>
      </p:sp>
      <p:sp>
        <p:nvSpPr>
          <p:cNvPr id="49154" name="Rectangle 2"/>
          <p:cNvSpPr>
            <a:spLocks noGrp="1" noChangeArrowheads="1"/>
          </p:cNvSpPr>
          <p:nvPr>
            <p:ph type="title"/>
          </p:nvPr>
        </p:nvSpPr>
        <p:spPr>
          <a:xfrm>
            <a:off x="1721224" y="365760"/>
            <a:ext cx="6508376" cy="624840"/>
          </a:xfrm>
        </p:spPr>
        <p:txBody>
          <a:bodyPr/>
          <a:lstStyle/>
          <a:p>
            <a:r>
              <a:rPr lang="en-US" altLang="en-US" sz="3200" b="1" dirty="0">
                <a:solidFill>
                  <a:srgbClr val="FFFF00"/>
                </a:solidFill>
              </a:rPr>
              <a:t>BOE “Do’s” </a:t>
            </a:r>
          </a:p>
        </p:txBody>
      </p:sp>
      <p:sp>
        <p:nvSpPr>
          <p:cNvPr id="49155" name="Rectangle 3"/>
          <p:cNvSpPr>
            <a:spLocks noGrp="1" noChangeArrowheads="1"/>
          </p:cNvSpPr>
          <p:nvPr>
            <p:ph type="body" idx="1"/>
          </p:nvPr>
        </p:nvSpPr>
        <p:spPr>
          <a:xfrm>
            <a:off x="304800" y="1818042"/>
            <a:ext cx="8686800" cy="4582758"/>
          </a:xfrm>
        </p:spPr>
        <p:txBody>
          <a:bodyPr>
            <a:normAutofit lnSpcReduction="10000"/>
          </a:bodyPr>
          <a:lstStyle/>
          <a:p>
            <a:pPr marL="457200" indent="-457200">
              <a:buFont typeface="Arial" panose="020B0604020202020204" pitchFamily="34" charset="0"/>
              <a:buChar char="•"/>
            </a:pPr>
            <a:r>
              <a:rPr lang="en-US" altLang="en-US" sz="2800" u="sng" dirty="0">
                <a:effectLst/>
                <a:latin typeface="Calibri" panose="020F0502020204030204" pitchFamily="34" charset="0"/>
              </a:rPr>
              <a:t>Do</a:t>
            </a:r>
            <a:r>
              <a:rPr lang="en-US" altLang="en-US" sz="2800" dirty="0">
                <a:latin typeface="Calibri" panose="020F0502020204030204" pitchFamily="34" charset="0"/>
              </a:rPr>
              <a:t> show both the appellant and the assessment staff the courtesy of your attention, discuss weight given to issues</a:t>
            </a:r>
          </a:p>
          <a:p>
            <a:pPr marL="457200" indent="-457200">
              <a:buFont typeface="Arial" panose="020B0604020202020204" pitchFamily="34" charset="0"/>
              <a:buChar char="•"/>
            </a:pPr>
            <a:r>
              <a:rPr lang="en-US" altLang="en-US" sz="2800" u="sng" dirty="0">
                <a:effectLst/>
                <a:latin typeface="Calibri" panose="020F0502020204030204" pitchFamily="34" charset="0"/>
              </a:rPr>
              <a:t>Do</a:t>
            </a:r>
            <a:r>
              <a:rPr lang="en-US" altLang="en-US" sz="2800" dirty="0">
                <a:latin typeface="Calibri" panose="020F0502020204030204" pitchFamily="34" charset="0"/>
              </a:rPr>
              <a:t> make your decisions based upon ONLY the facts presented at the hearing</a:t>
            </a:r>
          </a:p>
          <a:p>
            <a:pPr marL="457200" indent="-457200">
              <a:buFont typeface="Arial" panose="020B0604020202020204" pitchFamily="34" charset="0"/>
              <a:buChar char="•"/>
            </a:pPr>
            <a:r>
              <a:rPr lang="en-US" altLang="en-US" sz="2800" u="sng" dirty="0">
                <a:effectLst/>
                <a:latin typeface="Calibri" panose="020F0502020204030204" pitchFamily="34" charset="0"/>
              </a:rPr>
              <a:t>Do</a:t>
            </a:r>
            <a:r>
              <a:rPr lang="en-US" altLang="en-US" sz="2800" dirty="0">
                <a:latin typeface="Calibri" panose="020F0502020204030204" pitchFamily="34" charset="0"/>
              </a:rPr>
              <a:t> leave your “appraisal calculator” at the front door</a:t>
            </a:r>
          </a:p>
          <a:p>
            <a:pPr marL="457200" indent="-457200">
              <a:buFont typeface="Arial" panose="020B0604020202020204" pitchFamily="34" charset="0"/>
              <a:buChar char="•"/>
            </a:pPr>
            <a:r>
              <a:rPr lang="en-US" altLang="en-US" sz="2800" u="sng" dirty="0">
                <a:effectLst/>
                <a:latin typeface="Calibri" panose="020F0502020204030204" pitchFamily="34" charset="0"/>
              </a:rPr>
              <a:t>Do</a:t>
            </a:r>
            <a:r>
              <a:rPr lang="en-US" altLang="en-US" sz="2800" dirty="0">
                <a:latin typeface="Calibri" panose="020F0502020204030204" pitchFamily="34" charset="0"/>
              </a:rPr>
              <a:t> remember that the Assessor’s staff are professional appraisers who have been to schools on appraisal standards and techniques; the appellant, typically, has not</a:t>
            </a:r>
          </a:p>
          <a:p>
            <a:endParaRPr lang="en-US" altLang="en-US" sz="2800" dirty="0">
              <a:latin typeface="Calibri" panose="020F0502020204030204" pitchFamily="34" charset="0"/>
            </a:endParaRPr>
          </a:p>
        </p:txBody>
      </p:sp>
    </p:spTree>
    <p:extLst>
      <p:ext uri="{BB962C8B-B14F-4D97-AF65-F5344CB8AC3E}">
        <p14:creationId xmlns:p14="http://schemas.microsoft.com/office/powerpoint/2010/main" val="36813038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106F83A-4B3E-4856-A212-464B5CF3E31D}" type="slidenum">
              <a:rPr lang="en-US" altLang="en-US"/>
              <a:pPr/>
              <a:t>34</a:t>
            </a:fld>
            <a:endParaRPr lang="en-US" altLang="en-US"/>
          </a:p>
        </p:txBody>
      </p:sp>
      <p:sp>
        <p:nvSpPr>
          <p:cNvPr id="38914" name="Rectangle 2"/>
          <p:cNvSpPr>
            <a:spLocks noGrp="1" noChangeArrowheads="1"/>
          </p:cNvSpPr>
          <p:nvPr>
            <p:ph type="title"/>
          </p:nvPr>
        </p:nvSpPr>
        <p:spPr>
          <a:xfrm>
            <a:off x="1710466" y="398032"/>
            <a:ext cx="6823934" cy="592567"/>
          </a:xfrm>
        </p:spPr>
        <p:txBody>
          <a:bodyPr/>
          <a:lstStyle/>
          <a:p>
            <a:r>
              <a:rPr lang="en-US" altLang="en-US" sz="3200" b="1" dirty="0">
                <a:solidFill>
                  <a:srgbClr val="FFFF00"/>
                </a:solidFill>
              </a:rPr>
              <a:t>Summary</a:t>
            </a:r>
          </a:p>
        </p:txBody>
      </p:sp>
      <p:sp>
        <p:nvSpPr>
          <p:cNvPr id="38915" name="Rectangle 3"/>
          <p:cNvSpPr>
            <a:spLocks noGrp="1" noChangeArrowheads="1"/>
          </p:cNvSpPr>
          <p:nvPr>
            <p:ph type="body" idx="1"/>
          </p:nvPr>
        </p:nvSpPr>
        <p:spPr>
          <a:xfrm>
            <a:off x="381000" y="1581374"/>
            <a:ext cx="8534400" cy="4286026"/>
          </a:xfrm>
        </p:spPr>
        <p:txBody>
          <a:bodyPr/>
          <a:lstStyle/>
          <a:p>
            <a:pPr>
              <a:lnSpc>
                <a:spcPct val="90000"/>
              </a:lnSpc>
              <a:spcBef>
                <a:spcPct val="0"/>
              </a:spcBef>
            </a:pPr>
            <a:r>
              <a:rPr lang="en-US" altLang="en-US" sz="2800" dirty="0"/>
              <a:t>The BOE sits in </a:t>
            </a:r>
            <a:r>
              <a:rPr lang="en-US" altLang="en-US" sz="2800" i="1" u="sng" dirty="0">
                <a:effectLst/>
              </a:rPr>
              <a:t>review</a:t>
            </a:r>
            <a:r>
              <a:rPr lang="en-US" altLang="en-US" sz="2800" i="1" u="sng" dirty="0"/>
              <a:t> </a:t>
            </a:r>
            <a:r>
              <a:rPr lang="en-US" altLang="en-US" sz="2800" dirty="0"/>
              <a:t>of the assessments prepared by the Assessor </a:t>
            </a:r>
          </a:p>
          <a:p>
            <a:pPr>
              <a:lnSpc>
                <a:spcPct val="90000"/>
              </a:lnSpc>
              <a:spcBef>
                <a:spcPct val="0"/>
              </a:spcBef>
            </a:pPr>
            <a:endParaRPr lang="en-US" altLang="en-US" sz="2800" dirty="0"/>
          </a:p>
          <a:p>
            <a:pPr>
              <a:lnSpc>
                <a:spcPct val="90000"/>
              </a:lnSpc>
              <a:spcBef>
                <a:spcPct val="0"/>
              </a:spcBef>
            </a:pPr>
            <a:r>
              <a:rPr lang="en-US" altLang="en-US" sz="2800" dirty="0"/>
              <a:t>The BOE </a:t>
            </a:r>
            <a:r>
              <a:rPr lang="en-US" altLang="en-US" sz="2800" i="1" u="sng" dirty="0">
                <a:effectLst/>
              </a:rPr>
              <a:t>does not</a:t>
            </a:r>
            <a:r>
              <a:rPr lang="en-US" altLang="en-US" sz="2800" dirty="0"/>
              <a:t> make a new appraisal</a:t>
            </a:r>
          </a:p>
          <a:p>
            <a:pPr>
              <a:lnSpc>
                <a:spcPct val="90000"/>
              </a:lnSpc>
              <a:spcBef>
                <a:spcPct val="0"/>
              </a:spcBef>
            </a:pPr>
            <a:endParaRPr lang="en-US" altLang="en-US" sz="2800" dirty="0"/>
          </a:p>
          <a:p>
            <a:pPr>
              <a:lnSpc>
                <a:spcPct val="90000"/>
              </a:lnSpc>
              <a:spcBef>
                <a:spcPct val="0"/>
              </a:spcBef>
            </a:pPr>
            <a:r>
              <a:rPr lang="en-US" altLang="en-US" sz="2800" dirty="0"/>
              <a:t>The BOE should make a determination of value </a:t>
            </a:r>
            <a:r>
              <a:rPr lang="en-US" altLang="en-US" sz="2800" i="1" u="sng" dirty="0">
                <a:effectLst/>
              </a:rPr>
              <a:t>based upon issues presented</a:t>
            </a:r>
            <a:r>
              <a:rPr lang="en-US" altLang="en-US" sz="2800" dirty="0"/>
              <a:t> at the hearing</a:t>
            </a:r>
          </a:p>
          <a:p>
            <a:pPr>
              <a:lnSpc>
                <a:spcPct val="90000"/>
              </a:lnSpc>
              <a:spcBef>
                <a:spcPct val="0"/>
              </a:spcBef>
              <a:buFont typeface="Wingdings" pitchFamily="2" charset="2"/>
              <a:buNone/>
            </a:pPr>
            <a:endParaRPr lang="en-US" altLang="en-US" sz="2800" dirty="0"/>
          </a:p>
          <a:p>
            <a:pPr>
              <a:lnSpc>
                <a:spcPct val="90000"/>
              </a:lnSpc>
              <a:spcBef>
                <a:spcPct val="0"/>
              </a:spcBef>
            </a:pPr>
            <a:r>
              <a:rPr lang="en-US" altLang="en-US" sz="2800" dirty="0"/>
              <a:t>Your determination </a:t>
            </a:r>
            <a:r>
              <a:rPr lang="en-US" altLang="en-US" sz="2800" i="1" u="sng" dirty="0">
                <a:effectLst/>
              </a:rPr>
              <a:t>should include all findings of fact</a:t>
            </a:r>
            <a:r>
              <a:rPr lang="en-US" altLang="en-US" sz="2800" dirty="0"/>
              <a:t> that led to the decision by the BOE</a:t>
            </a:r>
          </a:p>
        </p:txBody>
      </p:sp>
    </p:spTree>
    <p:extLst>
      <p:ext uri="{BB962C8B-B14F-4D97-AF65-F5344CB8AC3E}">
        <p14:creationId xmlns:p14="http://schemas.microsoft.com/office/powerpoint/2010/main" val="42535169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9A4D9E9B-E1B8-4748-9AB2-7EA44A1355A7}" type="slidenum">
              <a:rPr lang="en-US" altLang="en-US"/>
              <a:pPr/>
              <a:t>35</a:t>
            </a:fld>
            <a:endParaRPr lang="en-US" altLang="en-US"/>
          </a:p>
        </p:txBody>
      </p:sp>
      <p:sp>
        <p:nvSpPr>
          <p:cNvPr id="40962" name="Rectangle 2"/>
          <p:cNvSpPr>
            <a:spLocks noGrp="1" noChangeArrowheads="1"/>
          </p:cNvSpPr>
          <p:nvPr>
            <p:ph type="title"/>
          </p:nvPr>
        </p:nvSpPr>
        <p:spPr>
          <a:xfrm>
            <a:off x="647700" y="1367116"/>
            <a:ext cx="8001000" cy="4484511"/>
          </a:xfrm>
        </p:spPr>
        <p:txBody>
          <a:bodyPr/>
          <a:lstStyle/>
          <a:p>
            <a:pPr algn="ctr"/>
            <a:r>
              <a:rPr lang="en-US" altLang="en-US" sz="4000" b="1" u="sng" dirty="0">
                <a:solidFill>
                  <a:schemeClr val="tx1"/>
                </a:solidFill>
              </a:rPr>
              <a:t>THANK YOU</a:t>
            </a:r>
            <a:r>
              <a:rPr lang="en-US" altLang="en-US" sz="4000" b="1" dirty="0">
                <a:solidFill>
                  <a:schemeClr val="tx1"/>
                </a:solidFill>
              </a:rPr>
              <a:t> </a:t>
            </a:r>
            <a:br>
              <a:rPr lang="en-US" altLang="en-US" sz="4000" b="1" dirty="0">
                <a:solidFill>
                  <a:schemeClr val="tx1"/>
                </a:solidFill>
              </a:rPr>
            </a:br>
            <a:br>
              <a:rPr lang="en-US" altLang="en-US" sz="4000" b="1" dirty="0">
                <a:solidFill>
                  <a:schemeClr val="tx1"/>
                </a:solidFill>
              </a:rPr>
            </a:br>
            <a:r>
              <a:rPr lang="en-US" altLang="en-US" sz="4000" b="1" dirty="0">
                <a:solidFill>
                  <a:schemeClr val="tx1"/>
                </a:solidFill>
              </a:rPr>
              <a:t>FOR YOUR TIME</a:t>
            </a:r>
            <a:br>
              <a:rPr lang="en-US" altLang="en-US" sz="4000" b="1" dirty="0">
                <a:solidFill>
                  <a:schemeClr val="tx1"/>
                </a:solidFill>
              </a:rPr>
            </a:br>
            <a:br>
              <a:rPr lang="en-US" altLang="en-US" sz="4000" b="1" dirty="0">
                <a:solidFill>
                  <a:schemeClr val="tx1"/>
                </a:solidFill>
              </a:rPr>
            </a:br>
            <a:r>
              <a:rPr lang="en-US" altLang="en-US" sz="4000" b="1" dirty="0">
                <a:solidFill>
                  <a:schemeClr val="tx1"/>
                </a:solidFill>
              </a:rPr>
              <a:t>AND YOUR WILLINGNESS </a:t>
            </a:r>
            <a:br>
              <a:rPr lang="en-US" altLang="en-US" sz="4000" b="1" dirty="0">
                <a:solidFill>
                  <a:schemeClr val="tx1"/>
                </a:solidFill>
              </a:rPr>
            </a:br>
            <a:br>
              <a:rPr lang="en-US" altLang="en-US" sz="4000" b="1" dirty="0">
                <a:solidFill>
                  <a:schemeClr val="tx1"/>
                </a:solidFill>
              </a:rPr>
            </a:br>
            <a:r>
              <a:rPr lang="en-US" altLang="en-US" sz="4000" b="1" dirty="0">
                <a:solidFill>
                  <a:schemeClr val="tx1"/>
                </a:solidFill>
              </a:rPr>
              <a:t>TO SERVE ON THE BOE</a:t>
            </a:r>
          </a:p>
        </p:txBody>
      </p:sp>
    </p:spTree>
    <p:extLst>
      <p:ext uri="{BB962C8B-B14F-4D97-AF65-F5344CB8AC3E}">
        <p14:creationId xmlns:p14="http://schemas.microsoft.com/office/powerpoint/2010/main" val="133798933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36</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355002" y="1194099"/>
            <a:ext cx="8573845" cy="5478423"/>
          </a:xfrm>
          <a:prstGeom prst="rect">
            <a:avLst/>
          </a:prstGeom>
          <a:noFill/>
        </p:spPr>
        <p:txBody>
          <a:bodyPr wrap="square" rtlCol="0">
            <a:spAutoFit/>
          </a:bodyPr>
          <a:lstStyle/>
          <a:p>
            <a:r>
              <a:rPr lang="en-US" sz="1100" b="1" dirty="0"/>
              <a:t>Sec. 29.45.110. Full and true value. </a:t>
            </a:r>
            <a:br>
              <a:rPr lang="en-US" sz="1100" b="1" dirty="0"/>
            </a:br>
            <a:r>
              <a:rPr lang="en-US" sz="1100" dirty="0"/>
              <a:t>(a) The assessor shall assess property at its full and true value as of January 1 of the assessment year, except as provided in this section, AS 29.45.060, and 29.45.230. The full and true value is the estimated price that the property would bring in an open market and under the then prevailing market conditions in a sale between a willing seller and a willing buyer both conversant with the property and with prevailing general price levels.</a:t>
            </a:r>
            <a:br>
              <a:rPr lang="en-US" sz="1100" dirty="0"/>
            </a:br>
            <a:r>
              <a:rPr lang="en-US" sz="1100" dirty="0"/>
              <a:t>(b) Assessment of business inventories may be based on the average monthly method of assessment rather than the value existing on January 1. The method used to assess business inventories shall be prescribed by the governing body.</a:t>
            </a:r>
            <a:br>
              <a:rPr lang="en-US" sz="1100" dirty="0"/>
            </a:br>
            <a:r>
              <a:rPr lang="en-US" sz="1100" dirty="0"/>
              <a:t>(c) In the case of cessation of business during the tax year, the municipality may provide for reassessment of business inventories using the average monthly method of assessment for the tax year rather than the value existing on January 1 of the tax year, and for reduction and refund of taxes. In enacting an ordinance authorized by this section, the municipality may prescribe procedures, restrictions, and conditions of assessing or reassessing business inventories and of remitting or refunding taxes.</a:t>
            </a:r>
            <a:br>
              <a:rPr lang="en-US" sz="1100" dirty="0"/>
            </a:br>
            <a:r>
              <a:rPr lang="en-US" sz="1100" dirty="0"/>
              <a:t>(d) The provisions of this subsection apply to determine the full and true value of property that qualifies for a low-income housing credit under 26 </a:t>
            </a:r>
            <a:r>
              <a:rPr lang="en-US" sz="1100" dirty="0" err="1"/>
              <a:t>U.S.C</a:t>
            </a:r>
            <a:r>
              <a:rPr lang="en-US" sz="1100" dirty="0"/>
              <a:t>. 42:</a:t>
            </a:r>
            <a:br>
              <a:rPr lang="en-US" sz="1100" dirty="0"/>
            </a:br>
            <a:r>
              <a:rPr lang="en-US" sz="1100" dirty="0"/>
              <a:t>     (1) when the assessor acts to determine the full and true value of property that qualifies for a low-income housing credit under 26 </a:t>
            </a:r>
            <a:r>
              <a:rPr lang="en-US" sz="1100" dirty="0" err="1"/>
              <a:t>U.S.C</a:t>
            </a:r>
            <a:r>
              <a:rPr lang="en-US" sz="1100" dirty="0"/>
              <a:t>. 42, instead of assessing the property under (a) of this section, the assessor shall base assessment of the value of the property on the actual income derived from the property and may not adjust it based on the amount of any federal income tax credit given for the property; for property the full and true value of which is to be determined under this paragraph, to secure an assessment under this subsection, an owner of property that qualifies for the low-income housing credit shall apply to the assessor before May 15 of each year in which the assessment is desired; the property owner shall submit the application on forms prescribed by the assessor and shall include information that may reasonably be required to determine the entitlement of the applicant;</a:t>
            </a:r>
            <a:br>
              <a:rPr lang="en-US" sz="1100" dirty="0"/>
            </a:br>
            <a:r>
              <a:rPr lang="en-US" sz="1100" dirty="0"/>
              <a:t>     (2) the governing body of the municipality shall determine by ordinance whether the full and true value of all property within the municipality that first qualifies for a low-income housing credit under 26 </a:t>
            </a:r>
            <a:r>
              <a:rPr lang="en-US" sz="1100" dirty="0" err="1"/>
              <a:t>U.S.C</a:t>
            </a:r>
            <a:r>
              <a:rPr lang="en-US" sz="1100" dirty="0"/>
              <a:t>. 42 on and after January 1, 2001, shall be exempt from the requirement of assessment under (1) of this subsection; thereafter, for property that first qualifies for a low-income housing credit under 26 </a:t>
            </a:r>
            <a:r>
              <a:rPr lang="en-US" sz="1100" dirty="0" err="1"/>
              <a:t>U.S.C</a:t>
            </a:r>
            <a:r>
              <a:rPr lang="en-US" sz="1100" dirty="0"/>
              <a:t>. 42 on and after January 1, 2001, and that, by ordinance, is exempt from the requirement of mandatory assessment under (1) of this subsection, the governing body</a:t>
            </a:r>
            <a:br>
              <a:rPr lang="en-US" sz="1100" dirty="0"/>
            </a:br>
            <a:r>
              <a:rPr lang="en-US" sz="1100" dirty="0"/>
              <a:t>          (A) may determine, by parcel, whether the property shall be assessed under (a) of this section or on the basis of actual income derived from the property without adjustment based on the amount of any federal income tax credit given for the property, as authorized by (1) of this subsection; and</a:t>
            </a:r>
            <a:br>
              <a:rPr lang="en-US" sz="1100" dirty="0"/>
            </a:br>
            <a:r>
              <a:rPr lang="en-US" sz="1100" dirty="0"/>
              <a:t>          (B) may not, under (A) of this paragraph, change the manner of assessment of the parcel of property if debt relating to the property incurred in conjunction with the property’s qualifying for the low-income housing tax credit remains outstanding.</a:t>
            </a:r>
            <a:br>
              <a:rPr lang="en-US" dirty="0"/>
            </a:br>
            <a:endParaRPr lang="en-US" dirty="0"/>
          </a:p>
        </p:txBody>
      </p:sp>
    </p:spTree>
    <p:extLst>
      <p:ext uri="{BB962C8B-B14F-4D97-AF65-F5344CB8AC3E}">
        <p14:creationId xmlns:p14="http://schemas.microsoft.com/office/powerpoint/2010/main" val="231569058"/>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37</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355002" y="1194099"/>
            <a:ext cx="8573845" cy="5509200"/>
          </a:xfrm>
          <a:prstGeom prst="rect">
            <a:avLst/>
          </a:prstGeom>
          <a:noFill/>
        </p:spPr>
        <p:txBody>
          <a:bodyPr wrap="square" rtlCol="0">
            <a:spAutoFit/>
          </a:bodyPr>
          <a:lstStyle/>
          <a:p>
            <a:r>
              <a:rPr lang="en-US" sz="1100" b="1" dirty="0"/>
              <a:t>Sec. 29.45.120. Returns. </a:t>
            </a:r>
            <a:br>
              <a:rPr lang="en-US" sz="1100" b="1" dirty="0"/>
            </a:br>
            <a:r>
              <a:rPr lang="en-US" sz="1100" dirty="0"/>
              <a:t>(a) The municipality may require each person having ownership or control of or an interest in property to submit a return in the form prescribed by the assessor, based on property values of property subject to an ad valorem tax existing on January 1, except as otherwise provided in this chapter.</a:t>
            </a:r>
            <a:br>
              <a:rPr lang="en-US" sz="1100" dirty="0"/>
            </a:br>
            <a:r>
              <a:rPr lang="en-US" sz="1100" dirty="0"/>
              <a:t>(b) The assessor may, by written notice, require a person to provide additional information within 30 days.</a:t>
            </a:r>
            <a:br>
              <a:rPr lang="en-US" sz="1100" dirty="0"/>
            </a:br>
            <a:br>
              <a:rPr lang="en-US" sz="1100" dirty="0"/>
            </a:br>
            <a:r>
              <a:rPr lang="en-US" sz="1100" b="1" dirty="0"/>
              <a:t>Sec. 29.45.130. Independent investigation. </a:t>
            </a:r>
            <a:br>
              <a:rPr lang="en-US" sz="1100" b="1" dirty="0"/>
            </a:br>
            <a:r>
              <a:rPr lang="en-US" sz="1100" dirty="0"/>
              <a:t>(a) The assessor is not bound to accept a return as correct. The assessor may make an independent investigation of property returned or of taxable property on which no return has been filed. In either case, the assessor may make the assessor’s own valuation of the property subject to an ad valorem tax and this valuation is prima facie evidence of the value of the property.</a:t>
            </a:r>
            <a:br>
              <a:rPr lang="en-US" sz="1100" dirty="0"/>
            </a:br>
            <a:r>
              <a:rPr lang="en-US" sz="1100" dirty="0"/>
              <a:t>(b) For investigation, the assessor or the assessor’s agent may enter real property during reasonable hours to examine visible personal property and the exterior of a dwelling or other structure on the real property. The assessor or the assessor’s agent may enter and examine the interior of a dwelling or other structure or the personal property in it only (1) if the structure is under construction and not yet occupied; (2) with the permission of a person in actual possession of the structure; or (3) in accordance with a court order to compel the entry and inspection. The assessor or the assessor’s agent may examine all property records involved. A person shall, on request, furnish to the assessor or the assessor’s agent assistance for the investigation and permit the assessor or the assessor’s agent to enter a dwelling or other structure to examine the structure or personal property in it during reasonable hours. The assessor may seek a court order to compel entry and production of records needed for assessment purposes.</a:t>
            </a:r>
            <a:br>
              <a:rPr lang="en-US" sz="1100" dirty="0"/>
            </a:br>
            <a:r>
              <a:rPr lang="en-US" sz="1100" dirty="0"/>
              <a:t>(c) An assessor may examine a person on oath. On request, the person shall submit to examination at a reasonable time and place selected by the assessor.</a:t>
            </a:r>
            <a:br>
              <a:rPr lang="en-US" sz="1100" dirty="0"/>
            </a:br>
            <a:br>
              <a:rPr lang="en-US" sz="1100" dirty="0"/>
            </a:br>
            <a:r>
              <a:rPr lang="en-US" sz="1100" b="1" dirty="0"/>
              <a:t>Sec. 29.45.140. Violations; authorization to prescribe penalties by ordinance. </a:t>
            </a:r>
            <a:br>
              <a:rPr lang="en-US" sz="1100" b="1" dirty="0"/>
            </a:br>
            <a:r>
              <a:rPr lang="en-US" sz="1100" dirty="0"/>
              <a:t>For knowingly failing to file a tax statement required by ordinance or knowingly making a false affidavit to a statement required by a tax ordinance relative to the amount, location, kind, or value of property subject to taxation with intent to evade the taxation, a municipality may by ordinance prescribe a penalty not to exceed a fine of $1,000 or imprisonment for 90 days.</a:t>
            </a:r>
          </a:p>
          <a:p>
            <a:endParaRPr lang="en-US" sz="1100" dirty="0"/>
          </a:p>
          <a:p>
            <a:r>
              <a:rPr lang="en-US" sz="1100" b="1" dirty="0"/>
              <a:t>Sec. 29.45.150. Reevaluation. </a:t>
            </a:r>
            <a:br>
              <a:rPr lang="en-US" sz="1100" b="1" dirty="0"/>
            </a:br>
            <a:r>
              <a:rPr lang="en-US" sz="1100" dirty="0"/>
              <a:t>A systematic reevaluation of taxable real and personal property undertaken by the assessor, whether of specific areas in which real property is located or of specific classes of real or personal property to be assessed, shall be made only in accordance with a resolution or other act of the municipality directing a systematic reevaluation of all taxable property in the municipality over the shortest period of time practicable, as fixed in the resolution or act.</a:t>
            </a:r>
          </a:p>
          <a:p>
            <a:endParaRPr lang="en-US" sz="1100" dirty="0"/>
          </a:p>
        </p:txBody>
      </p:sp>
    </p:spTree>
    <p:extLst>
      <p:ext uri="{BB962C8B-B14F-4D97-AF65-F5344CB8AC3E}">
        <p14:creationId xmlns:p14="http://schemas.microsoft.com/office/powerpoint/2010/main" val="11019148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38</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355002" y="1452283"/>
            <a:ext cx="8573845" cy="4662815"/>
          </a:xfrm>
          <a:prstGeom prst="rect">
            <a:avLst/>
          </a:prstGeom>
          <a:noFill/>
        </p:spPr>
        <p:txBody>
          <a:bodyPr wrap="square" rtlCol="0">
            <a:spAutoFit/>
          </a:bodyPr>
          <a:lstStyle/>
          <a:p>
            <a:r>
              <a:rPr lang="en-US" sz="1100" b="1" dirty="0"/>
              <a:t>Sec. 29.45.160. Assessment roll. </a:t>
            </a:r>
            <a:br>
              <a:rPr lang="en-US" sz="1100" b="1" dirty="0"/>
            </a:br>
            <a:r>
              <a:rPr lang="en-US" sz="1100" dirty="0"/>
              <a:t>(a) The assessor shall prepare an annual assessment roll. The roll must contain</a:t>
            </a:r>
            <a:br>
              <a:rPr lang="en-US" sz="1100" dirty="0"/>
            </a:br>
            <a:r>
              <a:rPr lang="en-US" sz="1100" dirty="0"/>
              <a:t>     (1) a description of all property subject to an ad valorem tax;</a:t>
            </a:r>
            <a:br>
              <a:rPr lang="en-US" sz="1100" dirty="0"/>
            </a:br>
            <a:r>
              <a:rPr lang="en-US" sz="1100" dirty="0"/>
              <a:t>     (2) the assessed value of all property subject to an ad valorem tax;</a:t>
            </a:r>
            <a:br>
              <a:rPr lang="en-US" sz="1100" dirty="0"/>
            </a:br>
            <a:r>
              <a:rPr lang="en-US" sz="1100" dirty="0"/>
              <a:t>     (3) the names and addresses of persons with property subject to an ad valorem tax.</a:t>
            </a:r>
            <a:br>
              <a:rPr lang="en-US" sz="1100" dirty="0"/>
            </a:br>
            <a:r>
              <a:rPr lang="en-US" sz="1100" dirty="0"/>
              <a:t>(b) The assessor may list real property by any description that may be made certain. Real property is assessed to the record owner. The district recorder shall at least monthly provide the assessor a copy of each recorded change of ownership showing the name and mailing address of the owner and the name and mailing address of the person recording the change of ownership. Other persons having an interest in the property may be listed on the assessment records with the owner. The person in whose name property is listed as owner is conclusively presumed to be the legal record owner. If the property owner is unknown, the property may be assessed to "unknown owner". An assessment is not invalidated by a mistake, omission, or error in the name of the owner, if the property is correctly described.</a:t>
            </a:r>
            <a:br>
              <a:rPr lang="en-US" sz="1100" dirty="0"/>
            </a:br>
            <a:br>
              <a:rPr lang="en-US" sz="1100" dirty="0"/>
            </a:br>
            <a:r>
              <a:rPr lang="en-US" sz="1100" b="1" dirty="0"/>
              <a:t>Sec. 29.45.170. Assessment notice. </a:t>
            </a:r>
            <a:br>
              <a:rPr lang="en-US" sz="1100" b="1" dirty="0"/>
            </a:br>
            <a:r>
              <a:rPr lang="en-US" sz="1100" dirty="0"/>
              <a:t>(a) The assessor shall give each person named in the assessment roll a notice of assessment showing the assessed value of the person’s property that is subject to an ad valorem tax. On each notice is printed a brief summary of the dates when taxes are payable, delinquent, and subject to penalty and interest, and the dates when the board of equalization will sit.</a:t>
            </a:r>
            <a:br>
              <a:rPr lang="en-US" sz="1100" dirty="0"/>
            </a:br>
            <a:r>
              <a:rPr lang="en-US" sz="1100" dirty="0"/>
              <a:t>(b) Sufficient assessment notice is given if mailed by first class mail 30 days before the equalization hearings. If the address is not known to the assessor, the notice may be addressed to the person at the post office nearest the property. Notice is effective on the date of mailing.</a:t>
            </a:r>
            <a:br>
              <a:rPr lang="en-US" sz="1100" dirty="0"/>
            </a:br>
            <a:br>
              <a:rPr lang="en-US" sz="1100" dirty="0"/>
            </a:br>
            <a:r>
              <a:rPr lang="en-US" sz="1100" b="1" dirty="0"/>
              <a:t>Sec. 29.45.180. Corrections. </a:t>
            </a:r>
            <a:br>
              <a:rPr lang="en-US" sz="1100" b="1" dirty="0"/>
            </a:br>
            <a:r>
              <a:rPr lang="en-US" sz="1100" dirty="0"/>
              <a:t>(a) A person receiving an assessment notice shall advise the assessor of errors or omissions in the assessment of the person’s property. The assessor may correct errors or omissions in the roll before the board of equalization hearing.</a:t>
            </a:r>
            <a:br>
              <a:rPr lang="en-US" sz="1100" dirty="0"/>
            </a:br>
            <a:r>
              <a:rPr lang="en-US" sz="1100" dirty="0"/>
              <a:t>(b) If errors found in the preparation of the assessment roll are adjusted, the assessor shall mail a corrected notice allowing 30 days for appeal to the board of equalization.</a:t>
            </a:r>
            <a:br>
              <a:rPr lang="en-US" dirty="0"/>
            </a:br>
            <a:endParaRPr lang="en-US" sz="1100" dirty="0"/>
          </a:p>
        </p:txBody>
      </p:sp>
    </p:spTree>
    <p:extLst>
      <p:ext uri="{BB962C8B-B14F-4D97-AF65-F5344CB8AC3E}">
        <p14:creationId xmlns:p14="http://schemas.microsoft.com/office/powerpoint/2010/main" val="4231907161"/>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39</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258183" y="1140312"/>
            <a:ext cx="8573845" cy="5509200"/>
          </a:xfrm>
          <a:prstGeom prst="rect">
            <a:avLst/>
          </a:prstGeom>
          <a:noFill/>
        </p:spPr>
        <p:txBody>
          <a:bodyPr wrap="square" rtlCol="0">
            <a:spAutoFit/>
          </a:bodyPr>
          <a:lstStyle/>
          <a:p>
            <a:r>
              <a:rPr lang="en-US" sz="1100" b="1" dirty="0"/>
              <a:t>Sec. 29.45.190. Appeal. </a:t>
            </a:r>
            <a:br>
              <a:rPr lang="en-US" sz="1100" b="1" dirty="0"/>
            </a:br>
            <a:r>
              <a:rPr lang="en-US" sz="1100" dirty="0"/>
              <a:t>(a) A person whose name appears on the assessment roll or the agent or assigns of that person may appeal to the board of equalization for relief from an alleged error in valuation not adjusted by the assessor to the taxpayer’s satisfaction.</a:t>
            </a:r>
            <a:br>
              <a:rPr lang="en-US" sz="1100" dirty="0"/>
            </a:br>
            <a:r>
              <a:rPr lang="en-US" sz="1100" dirty="0"/>
              <a:t>(b) The appellant shall, within 30 days after the date of mailing of notice of assessment, submit to the assessor a written appeal specifying grounds in the form that the board of equalization may require. Otherwise, the right of appeal ceases unless the board of equalization finds that the taxpayer was unable to comply.</a:t>
            </a:r>
            <a:br>
              <a:rPr lang="en-US" sz="1100" dirty="0"/>
            </a:br>
            <a:r>
              <a:rPr lang="en-US" sz="1100" dirty="0"/>
              <a:t>(c) The assessor shall notify an appellant by mail of the time and place of hearing.</a:t>
            </a:r>
            <a:br>
              <a:rPr lang="en-US" sz="1100" dirty="0"/>
            </a:br>
            <a:r>
              <a:rPr lang="en-US" sz="1100" dirty="0"/>
              <a:t>(d) The assessor shall prepare for use by the board of equalization a summary of assessment data relating to each assessment that is appealed.</a:t>
            </a:r>
            <a:br>
              <a:rPr lang="en-US" sz="1100" dirty="0"/>
            </a:br>
            <a:r>
              <a:rPr lang="en-US" sz="1100" dirty="0"/>
              <a:t>(e) A city in a borough may appeal an assessment to the borough board of equalization in the same manner as a taxpayer. Within five days after receipt of the appeal, the assessor shall notify the person whose property assessment is being appealed by the city.</a:t>
            </a:r>
            <a:br>
              <a:rPr lang="en-US" sz="1100" dirty="0"/>
            </a:br>
            <a:br>
              <a:rPr lang="en-US" sz="1100" dirty="0"/>
            </a:br>
            <a:r>
              <a:rPr lang="en-US" sz="1100" b="1" dirty="0"/>
              <a:t>Sec. 29.45.200. Board of equalization. </a:t>
            </a:r>
            <a:br>
              <a:rPr lang="en-US" sz="1100" b="1" dirty="0"/>
            </a:br>
            <a:r>
              <a:rPr lang="en-US" sz="1100" dirty="0"/>
              <a:t>(a) The governing body sits as a board of equalization for the purpose of hearing an appeal from a determination of the assessor, or it may delegate this authority to one or more boards appointed by it. An appointed board may be composed of not less than three persons, who shall be members of the governing body, municipal residents, or a combination of members of the governing body and residents. The governing body shall by ordinance establish the qualifications for membership.</a:t>
            </a:r>
            <a:br>
              <a:rPr lang="en-US" sz="1100" dirty="0"/>
            </a:br>
            <a:r>
              <a:rPr lang="en-US" sz="1100" dirty="0"/>
              <a:t>(b) The board of equalization is governed in its proceedings by rules adopted by ordinance that are consistent with general rules of administrative procedure. The board may alter an assessment of a lot only pursuant to an appeal filed as to the particular lot.</a:t>
            </a:r>
            <a:br>
              <a:rPr lang="en-US" sz="1100" dirty="0"/>
            </a:br>
            <a:r>
              <a:rPr lang="en-US" sz="1100" dirty="0"/>
              <a:t>(c) Notwithstanding other provisions in this section, a determination of the assessor as to whether property is taxable under law may be appealed directly to the superior court.</a:t>
            </a:r>
            <a:br>
              <a:rPr lang="en-US" sz="1100" dirty="0"/>
            </a:br>
            <a:br>
              <a:rPr lang="en-US" sz="1100" dirty="0"/>
            </a:br>
            <a:r>
              <a:rPr lang="en-US" sz="1100" b="1" dirty="0"/>
              <a:t>Sec. 29.45.210. Hearing. </a:t>
            </a:r>
            <a:br>
              <a:rPr lang="en-US" sz="1100" b="1" dirty="0"/>
            </a:br>
            <a:r>
              <a:rPr lang="en-US" sz="1100" dirty="0"/>
              <a:t>(a) If an appellant fails to appear, the board of equalization may proceed with the hearing in the absence of the appellant.</a:t>
            </a:r>
            <a:br>
              <a:rPr lang="en-US" sz="1100" dirty="0"/>
            </a:br>
            <a:r>
              <a:rPr lang="en-US" sz="1100" dirty="0"/>
              <a:t>(b) The appellant bears the burden of proof. The only grounds for adjustment of assessment are proof of unequal, excessive, improper, or under valuation based on facts that are stated in a valid written appeal or proven at the appeal hearing. If a valuation is found to be too low, the board of equalization may raise the assessment.</a:t>
            </a:r>
            <a:br>
              <a:rPr lang="en-US" sz="1100" dirty="0"/>
            </a:br>
            <a:r>
              <a:rPr lang="en-US" sz="1100" dirty="0"/>
              <a:t>(c) The board of equalization shall certify its actions to the assessor within seven days. Except as to supplementary assessments, the assessor shall enter the changes and certify the final assessment roll by June 1.</a:t>
            </a:r>
            <a:br>
              <a:rPr lang="en-US" sz="1100" dirty="0"/>
            </a:br>
            <a:r>
              <a:rPr lang="en-US" sz="1100" dirty="0"/>
              <a:t>(d) An appellant or the assessor may appeal a determination of the board of equalization to the superior court as provided by rules of court applicable to appeals from the decisions of administrative agencies. Appeals are heard on the record established at the hearing before the board of equalization.</a:t>
            </a:r>
          </a:p>
        </p:txBody>
      </p:sp>
    </p:spTree>
    <p:extLst>
      <p:ext uri="{BB962C8B-B14F-4D97-AF65-F5344CB8AC3E}">
        <p14:creationId xmlns:p14="http://schemas.microsoft.com/office/powerpoint/2010/main" val="27380823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60D7-FC99-4714-830C-B340BC0B4B41}"/>
              </a:ext>
            </a:extLst>
          </p:cNvPr>
          <p:cNvSpPr>
            <a:spLocks noGrp="1"/>
          </p:cNvSpPr>
          <p:nvPr>
            <p:ph type="title"/>
          </p:nvPr>
        </p:nvSpPr>
        <p:spPr/>
        <p:txBody>
          <a:bodyPr>
            <a:normAutofit/>
          </a:bodyPr>
          <a:lstStyle/>
          <a:p>
            <a:r>
              <a:rPr lang="en-US" dirty="0"/>
              <a:t>Citizen interaction with Government</a:t>
            </a:r>
          </a:p>
        </p:txBody>
      </p:sp>
      <p:sp>
        <p:nvSpPr>
          <p:cNvPr id="3" name="Content Placeholder 2">
            <a:extLst>
              <a:ext uri="{FF2B5EF4-FFF2-40B4-BE49-F238E27FC236}">
                <a16:creationId xmlns:a16="http://schemas.microsoft.com/office/drawing/2014/main" id="{590C7064-8377-4EAA-83FA-50830122647D}"/>
              </a:ext>
            </a:extLst>
          </p:cNvPr>
          <p:cNvSpPr>
            <a:spLocks noGrp="1"/>
          </p:cNvSpPr>
          <p:nvPr>
            <p:ph idx="1"/>
          </p:nvPr>
        </p:nvSpPr>
        <p:spPr/>
        <p:txBody>
          <a:bodyPr/>
          <a:lstStyle/>
          <a:p>
            <a:r>
              <a:rPr lang="en-US" dirty="0"/>
              <a:t>Property tax system</a:t>
            </a:r>
          </a:p>
          <a:p>
            <a:pPr lvl="1"/>
            <a:r>
              <a:rPr lang="en-US" dirty="0"/>
              <a:t>Assessment</a:t>
            </a:r>
          </a:p>
          <a:p>
            <a:pPr lvl="1"/>
            <a:r>
              <a:rPr lang="en-US" dirty="0"/>
              <a:t>Tax billing and collection</a:t>
            </a:r>
          </a:p>
          <a:p>
            <a:r>
              <a:rPr lang="en-US" dirty="0"/>
              <a:t>Annual interaction</a:t>
            </a:r>
          </a:p>
          <a:p>
            <a:r>
              <a:rPr lang="en-US" dirty="0"/>
              <a:t>Meaningful and productive</a:t>
            </a:r>
          </a:p>
          <a:p>
            <a:r>
              <a:rPr lang="en-US" dirty="0"/>
              <a:t>Opinions and observations given consideration</a:t>
            </a:r>
          </a:p>
          <a:p>
            <a:endParaRPr lang="en-US" dirty="0"/>
          </a:p>
        </p:txBody>
      </p:sp>
    </p:spTree>
    <p:extLst>
      <p:ext uri="{BB962C8B-B14F-4D97-AF65-F5344CB8AC3E}">
        <p14:creationId xmlns:p14="http://schemas.microsoft.com/office/powerpoint/2010/main" val="303752598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40</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258183" y="1140312"/>
            <a:ext cx="8573845" cy="5509200"/>
          </a:xfrm>
          <a:prstGeom prst="rect">
            <a:avLst/>
          </a:prstGeom>
          <a:noFill/>
        </p:spPr>
        <p:txBody>
          <a:bodyPr wrap="square" rtlCol="0">
            <a:spAutoFit/>
          </a:bodyPr>
          <a:lstStyle/>
          <a:p>
            <a:r>
              <a:rPr lang="en-US" sz="1100" b="1" dirty="0"/>
              <a:t>Sec. 29.45.190. Appeal. </a:t>
            </a:r>
            <a:br>
              <a:rPr lang="en-US" sz="1100" b="1" dirty="0"/>
            </a:br>
            <a:r>
              <a:rPr lang="en-US" sz="1100" dirty="0"/>
              <a:t>(a) A person whose name appears on the assessment roll or the agent or assigns of that person may appeal to the board of equalization for relief from an alleged error in valuation not adjusted by the assessor to the taxpayer’s satisfaction.</a:t>
            </a:r>
            <a:br>
              <a:rPr lang="en-US" sz="1100" dirty="0"/>
            </a:br>
            <a:r>
              <a:rPr lang="en-US" sz="1100" dirty="0"/>
              <a:t>(b) The appellant shall, within 30 days after the date of mailing of notice of assessment, submit to the assessor a written appeal specifying grounds in the form that the board of equalization may require. Otherwise, the right of appeal ceases unless the board of equalization finds that the taxpayer was unable to comply.</a:t>
            </a:r>
            <a:br>
              <a:rPr lang="en-US" sz="1100" dirty="0"/>
            </a:br>
            <a:r>
              <a:rPr lang="en-US" sz="1100" dirty="0"/>
              <a:t>(c) The assessor shall notify an appellant by mail of the time and place of hearing.</a:t>
            </a:r>
            <a:br>
              <a:rPr lang="en-US" sz="1100" dirty="0"/>
            </a:br>
            <a:r>
              <a:rPr lang="en-US" sz="1100" dirty="0"/>
              <a:t>(d) The assessor shall prepare for use by the board of equalization a summary of assessment data relating to each assessment that is appealed.</a:t>
            </a:r>
            <a:br>
              <a:rPr lang="en-US" sz="1100" dirty="0"/>
            </a:br>
            <a:r>
              <a:rPr lang="en-US" sz="1100" dirty="0"/>
              <a:t>(e) A city in a borough may appeal an assessment to the borough board of equalization in the same manner as a taxpayer. Within five days after receipt of the appeal, the assessor shall notify the person whose property assessment is being appealed by the city.</a:t>
            </a:r>
            <a:br>
              <a:rPr lang="en-US" sz="1100" dirty="0"/>
            </a:br>
            <a:br>
              <a:rPr lang="en-US" sz="1100" dirty="0"/>
            </a:br>
            <a:r>
              <a:rPr lang="en-US" sz="1100" b="1" dirty="0"/>
              <a:t>Sec. 29.45.200. Board of equalization. </a:t>
            </a:r>
            <a:br>
              <a:rPr lang="en-US" sz="1100" b="1" dirty="0"/>
            </a:br>
            <a:r>
              <a:rPr lang="en-US" sz="1100" dirty="0"/>
              <a:t>(a) The governing body sits as a board of equalization for the purpose of hearing an appeal from a determination of the assessor, or it may delegate this authority to one or more boards appointed by it. An appointed board may be composed of not less than three persons, who shall be members of the governing body, municipal residents, or a combination of members of the governing body and residents. The governing body shall by ordinance establish the qualifications for membership.</a:t>
            </a:r>
            <a:br>
              <a:rPr lang="en-US" sz="1100" dirty="0"/>
            </a:br>
            <a:r>
              <a:rPr lang="en-US" sz="1100" dirty="0"/>
              <a:t>(b) The board of equalization is governed in its proceedings by rules adopted by ordinance that are consistent with general rules of administrative procedure. The board may alter an assessment of a lot only pursuant to an appeal filed as to the particular lot.</a:t>
            </a:r>
            <a:br>
              <a:rPr lang="en-US" sz="1100" dirty="0"/>
            </a:br>
            <a:r>
              <a:rPr lang="en-US" sz="1100" dirty="0"/>
              <a:t>(c) Notwithstanding other provisions in this section, a determination of the assessor as to whether property is taxable under law may be appealed directly to the superior court.</a:t>
            </a:r>
            <a:br>
              <a:rPr lang="en-US" sz="1100" dirty="0"/>
            </a:br>
            <a:br>
              <a:rPr lang="en-US" sz="1100" dirty="0"/>
            </a:br>
            <a:r>
              <a:rPr lang="en-US" sz="1100" b="1" dirty="0"/>
              <a:t>Sec. 29.45.210. Hearing. </a:t>
            </a:r>
            <a:br>
              <a:rPr lang="en-US" sz="1100" b="1" dirty="0"/>
            </a:br>
            <a:r>
              <a:rPr lang="en-US" sz="1100" dirty="0"/>
              <a:t>(a) If an appellant fails to appear, the board of equalization may proceed with the hearing in the absence of the appellant.</a:t>
            </a:r>
            <a:br>
              <a:rPr lang="en-US" sz="1100" dirty="0"/>
            </a:br>
            <a:r>
              <a:rPr lang="en-US" sz="1100" dirty="0"/>
              <a:t>(b) The appellant bears the burden of proof. The only grounds for adjustment of assessment are proof of unequal, excessive, improper, or under valuation based on facts that are stated in a valid written appeal or proven at the appeal hearing. If a valuation is found to be too low, the board of equalization may raise the assessment.</a:t>
            </a:r>
            <a:br>
              <a:rPr lang="en-US" sz="1100" dirty="0"/>
            </a:br>
            <a:r>
              <a:rPr lang="en-US" sz="1100" dirty="0"/>
              <a:t>(c) The board of equalization shall certify its actions to the assessor within seven days. Except as to supplementary assessments, the assessor shall enter the changes and certify the final assessment roll by June 1.</a:t>
            </a:r>
            <a:br>
              <a:rPr lang="en-US" sz="1100" dirty="0"/>
            </a:br>
            <a:r>
              <a:rPr lang="en-US" sz="1100" dirty="0"/>
              <a:t>(d) An appellant or the assessor may appeal a determination of the board of equalization to the superior court as provided by rules of court applicable to appeals from the decisions of administrative agencies. Appeals are heard on the record established at the hearing before the board of equalization.</a:t>
            </a:r>
          </a:p>
        </p:txBody>
      </p:sp>
    </p:spTree>
    <p:extLst>
      <p:ext uri="{BB962C8B-B14F-4D97-AF65-F5344CB8AC3E}">
        <p14:creationId xmlns:p14="http://schemas.microsoft.com/office/powerpoint/2010/main" val="278886495"/>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7FB048-B665-4A2F-9418-E5EC1A553E57}" type="slidenum">
              <a:rPr lang="en-US" smtClean="0"/>
              <a:t>41</a:t>
            </a:fld>
            <a:endParaRPr lang="en-US" dirty="0"/>
          </a:p>
        </p:txBody>
      </p:sp>
      <p:sp>
        <p:nvSpPr>
          <p:cNvPr id="3" name="Title 2"/>
          <p:cNvSpPr>
            <a:spLocks noGrp="1"/>
          </p:cNvSpPr>
          <p:nvPr>
            <p:ph type="title"/>
          </p:nvPr>
        </p:nvSpPr>
        <p:spPr>
          <a:xfrm>
            <a:off x="1344706" y="363967"/>
            <a:ext cx="6400800" cy="609600"/>
          </a:xfrm>
        </p:spPr>
        <p:txBody>
          <a:bodyPr/>
          <a:lstStyle/>
          <a:p>
            <a:pPr algn="ctr"/>
            <a:r>
              <a:rPr lang="en-US" altLang="en-US" b="1" dirty="0">
                <a:solidFill>
                  <a:srgbClr val="FFFF00"/>
                </a:solidFill>
              </a:rPr>
              <a:t>Appendix A:  Alaska Statutes</a:t>
            </a:r>
            <a:endParaRPr lang="en-US" dirty="0"/>
          </a:p>
        </p:txBody>
      </p:sp>
      <p:sp>
        <p:nvSpPr>
          <p:cNvPr id="5" name="TextBox 4"/>
          <p:cNvSpPr txBox="1"/>
          <p:nvPr/>
        </p:nvSpPr>
        <p:spPr>
          <a:xfrm>
            <a:off x="258183" y="1957893"/>
            <a:ext cx="8573845" cy="2800767"/>
          </a:xfrm>
          <a:prstGeom prst="rect">
            <a:avLst/>
          </a:prstGeom>
          <a:noFill/>
        </p:spPr>
        <p:txBody>
          <a:bodyPr wrap="square" rtlCol="0">
            <a:spAutoFit/>
          </a:bodyPr>
          <a:lstStyle/>
          <a:p>
            <a:r>
              <a:rPr lang="en-US" sz="1100" b="1" dirty="0"/>
              <a:t>Sec. 29.45.230. Tax adjustments on property affected by a disaster. </a:t>
            </a:r>
            <a:br>
              <a:rPr lang="en-US" sz="1100" b="1" dirty="0"/>
            </a:br>
            <a:r>
              <a:rPr lang="en-US" sz="1100" dirty="0"/>
              <a:t>(a) The municipality may by ordinance provide for assessment or reassessment and reduction of taxes for property destroyed, damaged, or otherwise reduced in value as a result of a disaster.</a:t>
            </a:r>
            <a:br>
              <a:rPr lang="en-US" sz="1100" dirty="0"/>
            </a:br>
            <a:r>
              <a:rPr lang="en-US" sz="1100" dirty="0"/>
              <a:t>(b) An assessment or reassessment under this section may be made by the assessor only upon the receipt of a sworn statement of the taxpayer that losses exceed $1,000. A reduction of taxes may be made only on losses in excess of $1,000 for the remainder of the year following the disaster. On reassessment, the municipality shall </a:t>
            </a:r>
            <a:r>
              <a:rPr lang="en-US" sz="1100" dirty="0" err="1"/>
              <a:t>recompute</a:t>
            </a:r>
            <a:r>
              <a:rPr lang="en-US" sz="1100" dirty="0"/>
              <a:t> this tax and refund taxes that have already been paid.</a:t>
            </a:r>
            <a:br>
              <a:rPr lang="en-US" sz="1100" dirty="0"/>
            </a:br>
            <a:r>
              <a:rPr lang="en-US" sz="1100" dirty="0"/>
              <a:t>(c) The municipality shall give notice of assessment or reassessment under this section and shall hold an equalization hearing as provided in this chapter, except that a notice of appeal must be filed with the board of equalization within 10 days after notice of assessment or reassessment is given to the person appealing. Otherwise, the right of appeal ceases unless the board finds that the taxpayer is unable to comply.</a:t>
            </a:r>
            <a:br>
              <a:rPr lang="en-US" sz="1100" dirty="0"/>
            </a:br>
            <a:r>
              <a:rPr lang="en-US" sz="1100" dirty="0"/>
              <a:t>(d) In an ordinance authorized by this section, the municipality shall establish criteria for the reduction of taxes on property damaged, destroyed, or otherwise reduced in value as a result of disaster, and may, consistent with this section, prescribe procedures, restrictions, and conditions for assessing or reassessing property and for remitting, refunding, or forgiving taxes.</a:t>
            </a:r>
            <a:br>
              <a:rPr lang="en-US" sz="1100" dirty="0"/>
            </a:br>
            <a:r>
              <a:rPr lang="en-US" sz="1100" dirty="0"/>
              <a:t>(e) [Repealed, § 3 </a:t>
            </a:r>
            <a:r>
              <a:rPr lang="en-US" sz="1100" dirty="0" err="1"/>
              <a:t>ch</a:t>
            </a:r>
            <a:r>
              <a:rPr lang="en-US" sz="1100" dirty="0"/>
              <a:t> 1 SLA 2004.] </a:t>
            </a:r>
          </a:p>
          <a:p>
            <a:endParaRPr lang="en-US" sz="1100" dirty="0"/>
          </a:p>
          <a:p>
            <a:endParaRPr lang="en-US" sz="1100" dirty="0"/>
          </a:p>
        </p:txBody>
      </p:sp>
    </p:spTree>
    <p:extLst>
      <p:ext uri="{BB962C8B-B14F-4D97-AF65-F5344CB8AC3E}">
        <p14:creationId xmlns:p14="http://schemas.microsoft.com/office/powerpoint/2010/main" val="13428720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FA2790-62F4-419A-85FC-FD78F53A38FA}"/>
              </a:ext>
            </a:extLst>
          </p:cNvPr>
          <p:cNvSpPr>
            <a:spLocks noGrp="1"/>
          </p:cNvSpPr>
          <p:nvPr>
            <p:ph idx="1"/>
          </p:nvPr>
        </p:nvSpPr>
        <p:spPr/>
        <p:txBody>
          <a:bodyPr>
            <a:normAutofit fontScale="92500"/>
          </a:bodyPr>
          <a:lstStyle/>
          <a:p>
            <a:r>
              <a:rPr lang="en-US"/>
              <a:t>“The </a:t>
            </a:r>
            <a:r>
              <a:rPr lang="en-US" dirty="0"/>
              <a:t>process of valuing a group of properties as of a given date, using standard methods, employing common data, and allowing for statistical </a:t>
            </a:r>
            <a:r>
              <a:rPr lang="en-US"/>
              <a:t>testing.”</a:t>
            </a:r>
            <a:endParaRPr lang="en-US" dirty="0"/>
          </a:p>
          <a:p>
            <a:r>
              <a:rPr lang="en-US" dirty="0"/>
              <a:t>USPAP Standard 6</a:t>
            </a:r>
          </a:p>
          <a:p>
            <a:r>
              <a:rPr lang="en-US" dirty="0"/>
              <a:t>Establish:</a:t>
            </a:r>
          </a:p>
          <a:p>
            <a:r>
              <a:rPr lang="en-US" dirty="0"/>
              <a:t>	What group of properties?</a:t>
            </a:r>
          </a:p>
          <a:p>
            <a:r>
              <a:rPr lang="en-US" dirty="0"/>
              <a:t>	What are the standard methods?</a:t>
            </a:r>
          </a:p>
          <a:p>
            <a:r>
              <a:rPr lang="en-US" dirty="0"/>
              <a:t>	What is the common data?</a:t>
            </a:r>
          </a:p>
          <a:p>
            <a:r>
              <a:rPr lang="en-US" dirty="0"/>
              <a:t>	The results of the statistical testing?</a:t>
            </a:r>
          </a:p>
          <a:p>
            <a:endParaRPr lang="en-US" dirty="0"/>
          </a:p>
        </p:txBody>
      </p:sp>
      <p:sp>
        <p:nvSpPr>
          <p:cNvPr id="3" name="Slide Number Placeholder 2">
            <a:extLst>
              <a:ext uri="{FF2B5EF4-FFF2-40B4-BE49-F238E27FC236}">
                <a16:creationId xmlns:a16="http://schemas.microsoft.com/office/drawing/2014/main" id="{CA390FD5-90AF-4569-BA12-51428914D9B2}"/>
              </a:ext>
            </a:extLst>
          </p:cNvPr>
          <p:cNvSpPr>
            <a:spLocks noGrp="1"/>
          </p:cNvSpPr>
          <p:nvPr>
            <p:ph type="sldNum" sz="quarter" idx="12"/>
          </p:nvPr>
        </p:nvSpPr>
        <p:spPr/>
        <p:txBody>
          <a:bodyPr/>
          <a:lstStyle/>
          <a:p>
            <a:fld id="{127FB048-B665-4A2F-9418-E5EC1A553E57}" type="slidenum">
              <a:rPr lang="en-US" smtClean="0"/>
              <a:pPr/>
              <a:t>5</a:t>
            </a:fld>
            <a:endParaRPr lang="en-US" dirty="0"/>
          </a:p>
        </p:txBody>
      </p:sp>
      <p:sp>
        <p:nvSpPr>
          <p:cNvPr id="4" name="Title 3">
            <a:extLst>
              <a:ext uri="{FF2B5EF4-FFF2-40B4-BE49-F238E27FC236}">
                <a16:creationId xmlns:a16="http://schemas.microsoft.com/office/drawing/2014/main" id="{47CEC6EF-4270-477C-964F-E95CABA97974}"/>
              </a:ext>
            </a:extLst>
          </p:cNvPr>
          <p:cNvSpPr>
            <a:spLocks noGrp="1"/>
          </p:cNvSpPr>
          <p:nvPr>
            <p:ph type="title"/>
          </p:nvPr>
        </p:nvSpPr>
        <p:spPr/>
        <p:txBody>
          <a:bodyPr/>
          <a:lstStyle/>
          <a:p>
            <a:r>
              <a:rPr lang="en-US" dirty="0"/>
              <a:t>Mass Appraisal</a:t>
            </a:r>
          </a:p>
        </p:txBody>
      </p:sp>
    </p:spTree>
    <p:extLst>
      <p:ext uri="{BB962C8B-B14F-4D97-AF65-F5344CB8AC3E}">
        <p14:creationId xmlns:p14="http://schemas.microsoft.com/office/powerpoint/2010/main" val="124034827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4546C2B-CC63-4983-AA8E-6F5BAA1A1D67}" type="slidenum">
              <a:rPr lang="en-US" altLang="en-US"/>
              <a:pPr/>
              <a:t>6</a:t>
            </a:fld>
            <a:endParaRPr lang="en-US" altLang="en-US"/>
          </a:p>
        </p:txBody>
      </p:sp>
      <p:sp>
        <p:nvSpPr>
          <p:cNvPr id="18434" name="Rectangle 2"/>
          <p:cNvSpPr>
            <a:spLocks noGrp="1" noChangeArrowheads="1"/>
          </p:cNvSpPr>
          <p:nvPr>
            <p:ph type="title"/>
          </p:nvPr>
        </p:nvSpPr>
        <p:spPr>
          <a:xfrm>
            <a:off x="1321622" y="398032"/>
            <a:ext cx="6843656" cy="592567"/>
          </a:xfrm>
        </p:spPr>
        <p:txBody>
          <a:bodyPr/>
          <a:lstStyle/>
          <a:p>
            <a:r>
              <a:rPr lang="en-US" altLang="en-US" sz="3200" b="1" dirty="0">
                <a:solidFill>
                  <a:srgbClr val="FFFF00"/>
                </a:solidFill>
              </a:rPr>
              <a:t>BOE - Points of Discussion</a:t>
            </a:r>
          </a:p>
        </p:txBody>
      </p:sp>
      <p:sp>
        <p:nvSpPr>
          <p:cNvPr id="18435" name="Rectangle 3"/>
          <p:cNvSpPr>
            <a:spLocks noGrp="1" noChangeArrowheads="1"/>
          </p:cNvSpPr>
          <p:nvPr>
            <p:ph type="body" idx="1"/>
          </p:nvPr>
        </p:nvSpPr>
        <p:spPr>
          <a:xfrm>
            <a:off x="609600" y="1371600"/>
            <a:ext cx="8267700" cy="4953000"/>
          </a:xfrm>
        </p:spPr>
        <p:txBody>
          <a:bodyPr/>
          <a:lstStyle/>
          <a:p>
            <a:pPr marL="457200" indent="-457200">
              <a:lnSpc>
                <a:spcPct val="90000"/>
              </a:lnSpc>
              <a:buFont typeface="Arial" panose="020B0604020202020204" pitchFamily="34" charset="0"/>
              <a:buChar char="•"/>
            </a:pPr>
            <a:r>
              <a:rPr lang="en-US" altLang="en-US" sz="3600" dirty="0"/>
              <a:t>What is the assessment process?</a:t>
            </a:r>
          </a:p>
          <a:p>
            <a:pPr marL="457200" indent="-457200">
              <a:lnSpc>
                <a:spcPct val="90000"/>
              </a:lnSpc>
              <a:buFont typeface="Arial" panose="020B0604020202020204" pitchFamily="34" charset="0"/>
              <a:buChar char="•"/>
            </a:pPr>
            <a:r>
              <a:rPr lang="en-US" altLang="en-US" sz="3600" dirty="0"/>
              <a:t>What is the role of the BOE?</a:t>
            </a:r>
          </a:p>
          <a:p>
            <a:pPr marL="457200" indent="-457200">
              <a:lnSpc>
                <a:spcPct val="90000"/>
              </a:lnSpc>
              <a:buFont typeface="Arial" panose="020B0604020202020204" pitchFamily="34" charset="0"/>
              <a:buChar char="•"/>
            </a:pPr>
            <a:r>
              <a:rPr lang="en-US" altLang="en-US" sz="3600" dirty="0"/>
              <a:t>What is expected of the BOE?</a:t>
            </a:r>
          </a:p>
          <a:p>
            <a:pPr marL="457200" indent="-457200">
              <a:lnSpc>
                <a:spcPct val="90000"/>
              </a:lnSpc>
              <a:buFont typeface="Arial" panose="020B0604020202020204" pitchFamily="34" charset="0"/>
              <a:buChar char="•"/>
            </a:pPr>
            <a:r>
              <a:rPr lang="en-US" altLang="en-US" sz="3600" dirty="0"/>
              <a:t>What is an administrative hearing?</a:t>
            </a:r>
          </a:p>
          <a:p>
            <a:pPr marL="457200" indent="-457200">
              <a:lnSpc>
                <a:spcPct val="90000"/>
              </a:lnSpc>
              <a:buFont typeface="Arial" panose="020B0604020202020204" pitchFamily="34" charset="0"/>
              <a:buChar char="•"/>
            </a:pPr>
            <a:r>
              <a:rPr lang="en-US" altLang="en-US" sz="3600" dirty="0"/>
              <a:t>How should an appeal be decided?</a:t>
            </a:r>
          </a:p>
          <a:p>
            <a:pPr marL="457200" indent="-457200">
              <a:lnSpc>
                <a:spcPct val="90000"/>
              </a:lnSpc>
              <a:buFont typeface="Arial" panose="020B0604020202020204" pitchFamily="34" charset="0"/>
              <a:buChar char="•"/>
            </a:pPr>
            <a:r>
              <a:rPr lang="en-US" altLang="en-US" sz="3600" dirty="0"/>
              <a:t>What is expected of the Assessor?</a:t>
            </a:r>
          </a:p>
          <a:p>
            <a:pPr marL="457200" indent="-457200">
              <a:lnSpc>
                <a:spcPct val="90000"/>
              </a:lnSpc>
              <a:buFont typeface="Arial" panose="020B0604020202020204" pitchFamily="34" charset="0"/>
              <a:buChar char="•"/>
            </a:pPr>
            <a:r>
              <a:rPr lang="en-US" altLang="en-US" sz="3600" dirty="0"/>
              <a:t>What is the responsibility of the Appellant?</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17393888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FFFF00"/>
                </a:solidFill>
              </a:rPr>
              <a:t>Administrative Hearing</a:t>
            </a:r>
          </a:p>
        </p:txBody>
      </p:sp>
      <p:sp>
        <p:nvSpPr>
          <p:cNvPr id="3" name="Content Placeholder 2"/>
          <p:cNvSpPr>
            <a:spLocks noGrp="1"/>
          </p:cNvSpPr>
          <p:nvPr>
            <p:ph idx="1"/>
          </p:nvPr>
        </p:nvSpPr>
        <p:spPr/>
        <p:txBody>
          <a:bodyPr/>
          <a:lstStyle/>
          <a:p>
            <a:r>
              <a:rPr lang="en-US" dirty="0"/>
              <a:t>Adjudicator</a:t>
            </a:r>
          </a:p>
          <a:p>
            <a:endParaRPr lang="en-US" sz="1800" dirty="0"/>
          </a:p>
          <a:p>
            <a:pPr lvl="1">
              <a:buFont typeface="Arial" panose="020B0604020202020204" pitchFamily="34" charset="0"/>
              <a:buChar char="•"/>
            </a:pPr>
            <a:r>
              <a:rPr lang="en-US" sz="3200" b="1" dirty="0"/>
              <a:t>Judge</a:t>
            </a:r>
          </a:p>
          <a:p>
            <a:pPr lvl="1">
              <a:buFont typeface="Arial" panose="020B0604020202020204" pitchFamily="34" charset="0"/>
              <a:buChar char="•"/>
            </a:pPr>
            <a:r>
              <a:rPr lang="en-US" sz="3200" b="1" dirty="0"/>
              <a:t>Jury</a:t>
            </a:r>
          </a:p>
          <a:p>
            <a:pPr lvl="1">
              <a:buFont typeface="Arial" panose="020B0604020202020204" pitchFamily="34" charset="0"/>
              <a:buChar char="•"/>
            </a:pPr>
            <a:r>
              <a:rPr lang="en-US" sz="3200" b="1" dirty="0"/>
              <a:t>Cross-Examiner</a:t>
            </a:r>
          </a:p>
          <a:p>
            <a:pPr marL="230187" lvl="1" indent="0">
              <a:buNone/>
            </a:pPr>
            <a:endParaRPr lang="en-US" sz="1800" dirty="0"/>
          </a:p>
          <a:p>
            <a:pPr marL="230187" lvl="1" indent="0">
              <a:buNone/>
            </a:pPr>
            <a:r>
              <a:rPr lang="en-US" sz="3200" b="1" dirty="0"/>
              <a:t>The Board of Equalization fulfills all three roles in the hearing of a real or personal property appeal.</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7</a:t>
            </a:fld>
            <a:endParaRPr lang="en-US" altLang="en-US"/>
          </a:p>
        </p:txBody>
      </p:sp>
    </p:spTree>
    <p:extLst>
      <p:ext uri="{BB962C8B-B14F-4D97-AF65-F5344CB8AC3E}">
        <p14:creationId xmlns:p14="http://schemas.microsoft.com/office/powerpoint/2010/main" val="349238044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8" y="381000"/>
            <a:ext cx="6034741" cy="609600"/>
          </a:xfrm>
        </p:spPr>
        <p:txBody>
          <a:bodyPr/>
          <a:lstStyle/>
          <a:p>
            <a:r>
              <a:rPr lang="en-US" sz="3200" b="1" dirty="0">
                <a:solidFill>
                  <a:srgbClr val="FFFF00"/>
                </a:solidFill>
              </a:rPr>
              <a:t>Judicial Process</a:t>
            </a:r>
          </a:p>
        </p:txBody>
      </p:sp>
      <p:sp>
        <p:nvSpPr>
          <p:cNvPr id="3" name="Content Placeholder 2"/>
          <p:cNvSpPr>
            <a:spLocks noGrp="1"/>
          </p:cNvSpPr>
          <p:nvPr>
            <p:ph idx="1"/>
          </p:nvPr>
        </p:nvSpPr>
        <p:spPr/>
        <p:txBody>
          <a:bodyPr/>
          <a:lstStyle/>
          <a:p>
            <a:r>
              <a:rPr lang="en-US" dirty="0"/>
              <a:t>You are a judge!</a:t>
            </a:r>
          </a:p>
          <a:p>
            <a:r>
              <a:rPr lang="en-US" dirty="0"/>
              <a:t>Think like a judge!</a:t>
            </a:r>
          </a:p>
          <a:p>
            <a:r>
              <a:rPr lang="en-US" dirty="0"/>
              <a:t>Act like a judge!</a:t>
            </a:r>
          </a:p>
          <a:p>
            <a:r>
              <a:rPr lang="en-US" dirty="0"/>
              <a:t>Presume decision will be reviewed by a higher court!</a:t>
            </a:r>
          </a:p>
          <a:p>
            <a:r>
              <a:rPr lang="en-US" dirty="0"/>
              <a:t>Appellate court does not want to substitute judgment on facts.</a:t>
            </a:r>
          </a:p>
          <a:p>
            <a:r>
              <a:rPr lang="en-US" dirty="0"/>
              <a:t>Follow due process and existing law.</a:t>
            </a:r>
          </a:p>
        </p:txBody>
      </p:sp>
      <p:sp>
        <p:nvSpPr>
          <p:cNvPr id="5" name="Slide Number Placeholder 4"/>
          <p:cNvSpPr>
            <a:spLocks noGrp="1"/>
          </p:cNvSpPr>
          <p:nvPr>
            <p:ph type="sldNum" sz="quarter" idx="12"/>
          </p:nvPr>
        </p:nvSpPr>
        <p:spPr/>
        <p:txBody>
          <a:bodyPr/>
          <a:lstStyle/>
          <a:p>
            <a:fld id="{2967DB79-2300-4BE2-899F-8CD42464B2C0}" type="slidenum">
              <a:rPr lang="en-US" altLang="en-US" smtClean="0"/>
              <a:pPr/>
              <a:t>8</a:t>
            </a:fld>
            <a:endParaRPr lang="en-US" altLang="en-US"/>
          </a:p>
        </p:txBody>
      </p:sp>
    </p:spTree>
    <p:extLst>
      <p:ext uri="{BB962C8B-B14F-4D97-AF65-F5344CB8AC3E}">
        <p14:creationId xmlns:p14="http://schemas.microsoft.com/office/powerpoint/2010/main" val="119880073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27A4A1-BA51-443B-80D6-B401F7C8ECD4}" type="slidenum">
              <a:rPr lang="en-US" altLang="en-US"/>
              <a:pPr/>
              <a:t>9</a:t>
            </a:fld>
            <a:endParaRPr lang="en-US" altLang="en-US"/>
          </a:p>
        </p:txBody>
      </p:sp>
      <p:sp>
        <p:nvSpPr>
          <p:cNvPr id="30722" name="Rectangle 2"/>
          <p:cNvSpPr>
            <a:spLocks noGrp="1" noChangeArrowheads="1"/>
          </p:cNvSpPr>
          <p:nvPr>
            <p:ph type="title"/>
          </p:nvPr>
        </p:nvSpPr>
        <p:spPr>
          <a:xfrm>
            <a:off x="1602888" y="311971"/>
            <a:ext cx="6779111" cy="685800"/>
          </a:xfrm>
        </p:spPr>
        <p:txBody>
          <a:bodyPr/>
          <a:lstStyle/>
          <a:p>
            <a:r>
              <a:rPr lang="en-US" altLang="en-US" sz="4000" b="1" dirty="0">
                <a:solidFill>
                  <a:srgbClr val="FFFF00"/>
                </a:solidFill>
              </a:rPr>
              <a:t>The Appeal Process</a:t>
            </a:r>
          </a:p>
        </p:txBody>
      </p:sp>
      <p:sp>
        <p:nvSpPr>
          <p:cNvPr id="30723" name="Rectangle 3"/>
          <p:cNvSpPr>
            <a:spLocks noGrp="1" noChangeArrowheads="1"/>
          </p:cNvSpPr>
          <p:nvPr>
            <p:ph type="body" idx="1"/>
          </p:nvPr>
        </p:nvSpPr>
        <p:spPr>
          <a:xfrm>
            <a:off x="304800" y="1272383"/>
            <a:ext cx="8610600" cy="5102881"/>
          </a:xfrm>
        </p:spPr>
        <p:txBody>
          <a:bodyPr>
            <a:noAutofit/>
          </a:bodyPr>
          <a:lstStyle/>
          <a:p>
            <a:pPr>
              <a:lnSpc>
                <a:spcPct val="90000"/>
              </a:lnSpc>
            </a:pPr>
            <a:r>
              <a:rPr lang="en-US" altLang="en-US" dirty="0"/>
              <a:t>The </a:t>
            </a:r>
            <a:r>
              <a:rPr lang="en-US" altLang="en-US" b="1" u="sng" dirty="0">
                <a:effectLst/>
              </a:rPr>
              <a:t>Assessor</a:t>
            </a:r>
            <a:r>
              <a:rPr lang="en-US" altLang="en-US" dirty="0"/>
              <a:t> is the government official responsible for establishing the value of all property within a municipality's boundaries for ad valorem purposes, </a:t>
            </a:r>
            <a:r>
              <a:rPr lang="en-US" altLang="en-US" b="1" u="sng" dirty="0">
                <a:effectLst/>
              </a:rPr>
              <a:t>not</a:t>
            </a:r>
            <a:r>
              <a:rPr lang="en-US" altLang="en-US" dirty="0"/>
              <a:t> the Board of Equalization (BOE) </a:t>
            </a:r>
          </a:p>
          <a:p>
            <a:pPr>
              <a:lnSpc>
                <a:spcPct val="90000"/>
              </a:lnSpc>
            </a:pPr>
            <a:r>
              <a:rPr lang="en-US" altLang="en-US" dirty="0"/>
              <a:t>The BOE </a:t>
            </a:r>
            <a:r>
              <a:rPr lang="en-US" altLang="en-US" b="1" dirty="0">
                <a:effectLst/>
              </a:rPr>
              <a:t>listens</a:t>
            </a:r>
            <a:r>
              <a:rPr lang="en-US" altLang="en-US" dirty="0"/>
              <a:t> to appeals, and </a:t>
            </a:r>
            <a:r>
              <a:rPr lang="en-US" altLang="en-US" b="1" u="sng" dirty="0"/>
              <a:t>if necessary</a:t>
            </a:r>
            <a:r>
              <a:rPr lang="en-US" altLang="en-US" dirty="0"/>
              <a:t>, adjusts the assessment of individual properties, higher, or lower.</a:t>
            </a:r>
          </a:p>
          <a:p>
            <a:pPr>
              <a:lnSpc>
                <a:spcPct val="90000"/>
              </a:lnSpc>
            </a:pPr>
            <a:r>
              <a:rPr lang="en-US" altLang="en-US" dirty="0"/>
              <a:t>Statutory mandates for filing an appeal and scheduling a hearing at the BOE may be found at AS 29.45.190</a:t>
            </a:r>
          </a:p>
        </p:txBody>
      </p:sp>
    </p:spTree>
    <p:extLst>
      <p:ext uri="{BB962C8B-B14F-4D97-AF65-F5344CB8AC3E}">
        <p14:creationId xmlns:p14="http://schemas.microsoft.com/office/powerpoint/2010/main" val="123370481"/>
      </p:ext>
    </p:extLst>
  </p:cSld>
  <p:clrMapOvr>
    <a:masterClrMapping/>
  </p:clrMapOvr>
  <p:transition/>
</p:sld>
</file>

<file path=ppt/theme/theme1.xml><?xml version="1.0" encoding="utf-8"?>
<a:theme xmlns:a="http://schemas.openxmlformats.org/drawingml/2006/main" name="DCCE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RA POWERPOINT TEMPLATE.potx" id="{3D703288-2C91-4B25-AF2A-1E9A0A1F8D32}" vid="{076DF504-47EA-4F50-A957-DB8115ECC85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DCRA POWERPOINT TEMPLATE</Template>
  <TotalTime>4572</TotalTime>
  <Words>2152</Words>
  <Application>Microsoft Office PowerPoint</Application>
  <PresentationFormat>On-screen Show (4:3)</PresentationFormat>
  <Paragraphs>304</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Garamond</vt:lpstr>
      <vt:lpstr>Times New Roman</vt:lpstr>
      <vt:lpstr>Verdana</vt:lpstr>
      <vt:lpstr>Wingdings</vt:lpstr>
      <vt:lpstr>DCCED</vt:lpstr>
      <vt:lpstr>PowerPoint Presentation</vt:lpstr>
      <vt:lpstr>The Board of Equalization (BOE) and the Appeal Process</vt:lpstr>
      <vt:lpstr>Taxpayer Confidence in a Fair Property Tax </vt:lpstr>
      <vt:lpstr>Citizen interaction with Government</vt:lpstr>
      <vt:lpstr>Mass Appraisal</vt:lpstr>
      <vt:lpstr>BOE - Points of Discussion</vt:lpstr>
      <vt:lpstr>Administrative Hearing</vt:lpstr>
      <vt:lpstr>Judicial Process</vt:lpstr>
      <vt:lpstr>The Appeal Process</vt:lpstr>
      <vt:lpstr>The Appeal Hearing </vt:lpstr>
      <vt:lpstr>Unequal, Excessive, Improper</vt:lpstr>
      <vt:lpstr>Unequal, Excessive, Improper</vt:lpstr>
      <vt:lpstr>Role of The Board</vt:lpstr>
      <vt:lpstr>Role of the Assembly/Council</vt:lpstr>
      <vt:lpstr>Role of the Appellant</vt:lpstr>
      <vt:lpstr>Role of the Assessor</vt:lpstr>
      <vt:lpstr>Role of the Assessor (cont.)</vt:lpstr>
      <vt:lpstr>Role of the Assessor (cont.)</vt:lpstr>
      <vt:lpstr>Mass Appraisal Techniques </vt:lpstr>
      <vt:lpstr>Assessor’s Appeal Response</vt:lpstr>
      <vt:lpstr>The Appeal</vt:lpstr>
      <vt:lpstr>The Hearing</vt:lpstr>
      <vt:lpstr>Due Process</vt:lpstr>
      <vt:lpstr>Evidence and Argument</vt:lpstr>
      <vt:lpstr>Outside Evidence/Facts</vt:lpstr>
      <vt:lpstr>Finding of Facts/Conclusions of Law</vt:lpstr>
      <vt:lpstr>Finding of Facts/Conclusions of Law (cont.)</vt:lpstr>
      <vt:lpstr>Appeal Review Law, Fact, and Discretion</vt:lpstr>
      <vt:lpstr>Late Filed Appeals</vt:lpstr>
      <vt:lpstr>Alaska Statutes</vt:lpstr>
      <vt:lpstr>Some (Bad) Reasons Given for Value Reduction</vt:lpstr>
      <vt:lpstr>Some  BOE “Don’ts” </vt:lpstr>
      <vt:lpstr>BOE “Do’s” </vt:lpstr>
      <vt:lpstr>Summary</vt:lpstr>
      <vt:lpstr>THANK YOU   FOR YOUR TIME  AND YOUR WILLINGNESS   TO SERVE ON THE BOE</vt:lpstr>
      <vt:lpstr>Appendix A:  Alaska Statutes</vt:lpstr>
      <vt:lpstr>Appendix A:  Alaska Statutes</vt:lpstr>
      <vt:lpstr>Appendix A:  Alaska Statutes</vt:lpstr>
      <vt:lpstr>Appendix A:  Alaska Statutes</vt:lpstr>
      <vt:lpstr>Appendix A:  Alaska Statutes</vt:lpstr>
      <vt:lpstr>Appendix A:  Alaska Statutes</vt:lpstr>
    </vt:vector>
  </TitlesOfParts>
  <Company>State of Alaska, DCCED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Ronald E (CED)</dc:creator>
  <dc:description>PresentationLoad.com</dc:description>
  <cp:lastModifiedBy>Joseph Caissie</cp:lastModifiedBy>
  <cp:revision>98</cp:revision>
  <cp:lastPrinted>2018-04-11T22:30:25Z</cp:lastPrinted>
  <dcterms:created xsi:type="dcterms:W3CDTF">2018-02-15T17:27:35Z</dcterms:created>
  <dcterms:modified xsi:type="dcterms:W3CDTF">2022-03-30T16:15:41Z</dcterms:modified>
</cp:coreProperties>
</file>